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8" r:id="rId2"/>
    <p:sldId id="315" r:id="rId3"/>
    <p:sldId id="297" r:id="rId4"/>
    <p:sldId id="302" r:id="rId5"/>
    <p:sldId id="303" r:id="rId6"/>
    <p:sldId id="316" r:id="rId7"/>
    <p:sldId id="304" r:id="rId8"/>
    <p:sldId id="305" r:id="rId9"/>
    <p:sldId id="306" r:id="rId10"/>
    <p:sldId id="307" r:id="rId11"/>
    <p:sldId id="309" r:id="rId12"/>
    <p:sldId id="310" r:id="rId13"/>
    <p:sldId id="312" r:id="rId14"/>
    <p:sldId id="311" r:id="rId15"/>
    <p:sldId id="317" r:id="rId16"/>
    <p:sldId id="289" r:id="rId17"/>
    <p:sldId id="291" r:id="rId18"/>
    <p:sldId id="290" r:id="rId19"/>
    <p:sldId id="313" r:id="rId20"/>
    <p:sldId id="314" r:id="rId21"/>
    <p:sldId id="292" r:id="rId22"/>
    <p:sldId id="294" r:id="rId23"/>
    <p:sldId id="29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58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orient="horz" pos="927" userDrawn="1">
          <p15:clr>
            <a:srgbClr val="A4A3A4"/>
          </p15:clr>
        </p15:guide>
        <p15:guide id="4" orient="horz" pos="4195" userDrawn="1">
          <p15:clr>
            <a:srgbClr val="A4A3A4"/>
          </p15:clr>
        </p15:guide>
        <p15:guide id="5" pos="5486" userDrawn="1">
          <p15:clr>
            <a:srgbClr val="A4A3A4"/>
          </p15:clr>
        </p15:guide>
        <p15:guide id="6" pos="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3E"/>
    <a:srgbClr val="FFDB75"/>
    <a:srgbClr val="FFC625"/>
    <a:srgbClr val="CC9900"/>
    <a:srgbClr val="FFE07D"/>
    <a:srgbClr val="FFD13F"/>
    <a:srgbClr val="CFAFE7"/>
    <a:srgbClr val="4FAF61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21852" autoAdjust="0"/>
    <p:restoredTop sz="99725" autoAdjust="0"/>
  </p:normalViewPr>
  <p:slideViewPr>
    <p:cSldViewPr snapToGrid="0">
      <p:cViewPr varScale="1">
        <p:scale>
          <a:sx n="93" d="100"/>
          <a:sy n="93" d="100"/>
        </p:scale>
        <p:origin x="-1602" y="-96"/>
      </p:cViewPr>
      <p:guideLst>
        <p:guide orient="horz" pos="4058"/>
        <p:guide orient="horz" pos="1320"/>
        <p:guide orient="horz" pos="927"/>
        <p:guide orient="horz" pos="4195"/>
        <p:guide pos="5486"/>
        <p:guide pos="2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F0CFE-966C-436F-920E-06FD5B2A2AF0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33DC62-C842-4280-B8E6-F27701D39E0A}">
      <dgm:prSet phldrT="[Text]" custT="1"/>
      <dgm:spPr/>
      <dgm:t>
        <a:bodyPr/>
        <a:lstStyle/>
        <a:p>
          <a:r>
            <a:rPr lang="en-US" sz="2800" dirty="0" smtClean="0"/>
            <a:t> Efficiency</a:t>
          </a:r>
          <a:endParaRPr lang="en-US" sz="2800" dirty="0"/>
        </a:p>
      </dgm:t>
    </dgm:pt>
    <dgm:pt modelId="{C29B3FF6-92A7-4E3D-86BE-1E0F0F318269}" type="parTrans" cxnId="{DE6907C2-1E04-4B6E-A38E-ECA48373AFA3}">
      <dgm:prSet/>
      <dgm:spPr/>
      <dgm:t>
        <a:bodyPr/>
        <a:lstStyle/>
        <a:p>
          <a:endParaRPr lang="en-US"/>
        </a:p>
      </dgm:t>
    </dgm:pt>
    <dgm:pt modelId="{B3CCCEE9-A17F-40F5-84B0-A37F4E0E2BAD}" type="sibTrans" cxnId="{DE6907C2-1E04-4B6E-A38E-ECA48373AFA3}">
      <dgm:prSet/>
      <dgm:spPr/>
      <dgm:t>
        <a:bodyPr/>
        <a:lstStyle/>
        <a:p>
          <a:endParaRPr lang="en-US"/>
        </a:p>
      </dgm:t>
    </dgm:pt>
    <dgm:pt modelId="{8DADEC70-AAB5-4115-B032-4E9BF6A7A77C}">
      <dgm:prSet phldrT="[Text]"/>
      <dgm:spPr/>
      <dgm:t>
        <a:bodyPr/>
        <a:lstStyle/>
        <a:p>
          <a:r>
            <a:rPr lang="en-US" sz="2500" dirty="0" smtClean="0"/>
            <a:t>Reducing manpower</a:t>
          </a:r>
          <a:endParaRPr lang="en-US" sz="2500" dirty="0"/>
        </a:p>
      </dgm:t>
    </dgm:pt>
    <dgm:pt modelId="{4E78C101-7E40-41C5-89BF-EEECCCB20FAE}" type="parTrans" cxnId="{ED238FCF-875D-43C0-85DF-1B0E52ECB3EC}">
      <dgm:prSet/>
      <dgm:spPr/>
      <dgm:t>
        <a:bodyPr/>
        <a:lstStyle/>
        <a:p>
          <a:endParaRPr lang="en-US"/>
        </a:p>
      </dgm:t>
    </dgm:pt>
    <dgm:pt modelId="{34894D42-0BA9-4EB4-B1D3-9F6A4C7D6131}" type="sibTrans" cxnId="{ED238FCF-875D-43C0-85DF-1B0E52ECB3EC}">
      <dgm:prSet/>
      <dgm:spPr/>
      <dgm:t>
        <a:bodyPr/>
        <a:lstStyle/>
        <a:p>
          <a:endParaRPr lang="en-US"/>
        </a:p>
      </dgm:t>
    </dgm:pt>
    <dgm:pt modelId="{CB42A57A-441A-4F9E-81D4-40492D598C48}">
      <dgm:prSet phldrT="[Text]"/>
      <dgm:spPr/>
      <dgm:t>
        <a:bodyPr/>
        <a:lstStyle/>
        <a:p>
          <a:r>
            <a:rPr lang="en-US" sz="2500" dirty="0" smtClean="0"/>
            <a:t>Accelerating processes in exploration</a:t>
          </a:r>
          <a:endParaRPr lang="en-US" sz="2500" dirty="0"/>
        </a:p>
      </dgm:t>
    </dgm:pt>
    <dgm:pt modelId="{747824C6-5268-47FA-A5D0-43F4FFED6E1F}" type="parTrans" cxnId="{A5C0926B-F1A1-4C45-AC7D-B69D9A09112B}">
      <dgm:prSet/>
      <dgm:spPr/>
      <dgm:t>
        <a:bodyPr/>
        <a:lstStyle/>
        <a:p>
          <a:endParaRPr lang="en-US"/>
        </a:p>
      </dgm:t>
    </dgm:pt>
    <dgm:pt modelId="{6AB3F31A-1CFC-4FD2-A21D-D6ACB40EFB2A}" type="sibTrans" cxnId="{A5C0926B-F1A1-4C45-AC7D-B69D9A09112B}">
      <dgm:prSet/>
      <dgm:spPr/>
      <dgm:t>
        <a:bodyPr/>
        <a:lstStyle/>
        <a:p>
          <a:endParaRPr lang="en-US"/>
        </a:p>
      </dgm:t>
    </dgm:pt>
    <dgm:pt modelId="{45F348BA-A6ED-4DE2-A937-0F00A39D1863}">
      <dgm:prSet phldrT="[Text]" custT="1"/>
      <dgm:spPr/>
      <dgm:t>
        <a:bodyPr/>
        <a:lstStyle/>
        <a:p>
          <a:r>
            <a:rPr lang="en-US" sz="3200" dirty="0" smtClean="0"/>
            <a:t> </a:t>
          </a:r>
          <a:r>
            <a:rPr lang="en-US" sz="2800" dirty="0" smtClean="0"/>
            <a:t>Lowering risk</a:t>
          </a:r>
          <a:endParaRPr lang="en-US" sz="2800" dirty="0"/>
        </a:p>
      </dgm:t>
    </dgm:pt>
    <dgm:pt modelId="{69A01573-9B5D-4E5C-B4BB-10A2C46D62D6}" type="parTrans" cxnId="{B6DEC2B6-E520-453F-957E-51A1BB3956F5}">
      <dgm:prSet/>
      <dgm:spPr/>
      <dgm:t>
        <a:bodyPr/>
        <a:lstStyle/>
        <a:p>
          <a:endParaRPr lang="en-US"/>
        </a:p>
      </dgm:t>
    </dgm:pt>
    <dgm:pt modelId="{8190AD8C-48AA-4CD7-957D-B31E1410557F}" type="sibTrans" cxnId="{B6DEC2B6-E520-453F-957E-51A1BB3956F5}">
      <dgm:prSet/>
      <dgm:spPr/>
      <dgm:t>
        <a:bodyPr/>
        <a:lstStyle/>
        <a:p>
          <a:endParaRPr lang="en-US"/>
        </a:p>
      </dgm:t>
    </dgm:pt>
    <dgm:pt modelId="{F140A7A4-A173-41E4-BD10-3405A4E6081B}">
      <dgm:prSet phldrT="[Text]"/>
      <dgm:spPr/>
      <dgm:t>
        <a:bodyPr/>
        <a:lstStyle/>
        <a:p>
          <a:r>
            <a:rPr lang="en-US" sz="2500" dirty="0" smtClean="0"/>
            <a:t>Making models more robust</a:t>
          </a:r>
          <a:endParaRPr lang="en-US" sz="2500" dirty="0"/>
        </a:p>
      </dgm:t>
    </dgm:pt>
    <dgm:pt modelId="{B272C777-8AFB-4AE8-AD4D-C1A641D92F43}" type="parTrans" cxnId="{567BAE65-6951-45E5-AC2A-536493143A9F}">
      <dgm:prSet/>
      <dgm:spPr/>
      <dgm:t>
        <a:bodyPr/>
        <a:lstStyle/>
        <a:p>
          <a:endParaRPr lang="en-US"/>
        </a:p>
      </dgm:t>
    </dgm:pt>
    <dgm:pt modelId="{745106A7-C12B-41EA-B2EB-37BBA93FDA9F}" type="sibTrans" cxnId="{567BAE65-6951-45E5-AC2A-536493143A9F}">
      <dgm:prSet/>
      <dgm:spPr/>
      <dgm:t>
        <a:bodyPr/>
        <a:lstStyle/>
        <a:p>
          <a:endParaRPr lang="en-US"/>
        </a:p>
      </dgm:t>
    </dgm:pt>
    <dgm:pt modelId="{16502F7F-B6BA-4416-9F1E-BD35EC40F1AF}">
      <dgm:prSet custT="1"/>
      <dgm:spPr/>
      <dgm:t>
        <a:bodyPr/>
        <a:lstStyle/>
        <a:p>
          <a:pPr algn="l"/>
          <a:r>
            <a:rPr lang="en-US" sz="3000" dirty="0" smtClean="0"/>
            <a:t> </a:t>
          </a:r>
          <a:r>
            <a:rPr lang="en-US" sz="2800" dirty="0" smtClean="0"/>
            <a:t>Improving plans for exploration and</a:t>
          </a:r>
        </a:p>
        <a:p>
          <a:pPr algn="l"/>
          <a:r>
            <a:rPr lang="en-US" sz="2800" dirty="0" smtClean="0"/>
            <a:t> development </a:t>
          </a:r>
          <a:endParaRPr lang="en-US" sz="3000" dirty="0"/>
        </a:p>
      </dgm:t>
    </dgm:pt>
    <dgm:pt modelId="{847F3EF8-6D86-48C7-A3B1-5F8C1821844A}" type="parTrans" cxnId="{19953D4C-A82B-4828-AD52-0C23000DA277}">
      <dgm:prSet/>
      <dgm:spPr/>
      <dgm:t>
        <a:bodyPr/>
        <a:lstStyle/>
        <a:p>
          <a:endParaRPr lang="en-US"/>
        </a:p>
      </dgm:t>
    </dgm:pt>
    <dgm:pt modelId="{4EACA1C8-E529-44F8-88D0-C4010263BD0E}" type="sibTrans" cxnId="{19953D4C-A82B-4828-AD52-0C23000DA277}">
      <dgm:prSet/>
      <dgm:spPr/>
      <dgm:t>
        <a:bodyPr/>
        <a:lstStyle/>
        <a:p>
          <a:endParaRPr lang="en-US"/>
        </a:p>
      </dgm:t>
    </dgm:pt>
    <dgm:pt modelId="{53055A39-46BD-413C-8F53-8E96674A5D2E}">
      <dgm:prSet phldrT="[Text]"/>
      <dgm:spPr/>
      <dgm:t>
        <a:bodyPr/>
        <a:lstStyle/>
        <a:p>
          <a:r>
            <a:rPr lang="en-US" sz="2500" dirty="0" smtClean="0"/>
            <a:t>Quantifying uncertainties</a:t>
          </a:r>
          <a:endParaRPr lang="en-US" sz="2500" dirty="0"/>
        </a:p>
      </dgm:t>
    </dgm:pt>
    <dgm:pt modelId="{F5FD2E6E-AC10-4B99-94BE-F405E547AA22}" type="parTrans" cxnId="{5E1E3DEA-9B0A-4399-A5F0-8723EBBB8CA6}">
      <dgm:prSet/>
      <dgm:spPr/>
    </dgm:pt>
    <dgm:pt modelId="{77F8D531-3940-4435-ADD0-545E91DAA78E}" type="sibTrans" cxnId="{5E1E3DEA-9B0A-4399-A5F0-8723EBBB8CA6}">
      <dgm:prSet/>
      <dgm:spPr/>
    </dgm:pt>
    <dgm:pt modelId="{5B44EF16-B5CB-4344-8111-131A6DDCFC80}" type="pres">
      <dgm:prSet presAssocID="{A36F0CFE-966C-436F-920E-06FD5B2A2AF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F38FB9-A34A-4918-965A-BBEFA8576DDB}" type="pres">
      <dgm:prSet presAssocID="{D433DC62-C842-4280-B8E6-F27701D39E0A}" presName="comp" presStyleCnt="0"/>
      <dgm:spPr/>
    </dgm:pt>
    <dgm:pt modelId="{745F5692-797B-477D-A176-2BBC6A330CC8}" type="pres">
      <dgm:prSet presAssocID="{D433DC62-C842-4280-B8E6-F27701D39E0A}" presName="box" presStyleLbl="node1" presStyleIdx="0" presStyleCnt="3"/>
      <dgm:spPr/>
      <dgm:t>
        <a:bodyPr/>
        <a:lstStyle/>
        <a:p>
          <a:endParaRPr lang="en-US"/>
        </a:p>
      </dgm:t>
    </dgm:pt>
    <dgm:pt modelId="{7572C8E0-C86F-4009-B479-54F706DC9050}" type="pres">
      <dgm:prSet presAssocID="{D433DC62-C842-4280-B8E6-F27701D39E0A}" presName="img" presStyleLbl="fgImgPlace1" presStyleIdx="0" presStyleCnt="3" custScaleX="10910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4158C1C-162F-47E7-9C6D-542899B203B8}" type="pres">
      <dgm:prSet presAssocID="{D433DC62-C842-4280-B8E6-F27701D39E0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BA74C-F981-4E25-86ED-9AC1F031CAD1}" type="pres">
      <dgm:prSet presAssocID="{B3CCCEE9-A17F-40F5-84B0-A37F4E0E2BAD}" presName="spacer" presStyleCnt="0"/>
      <dgm:spPr/>
    </dgm:pt>
    <dgm:pt modelId="{C2D8C0CB-4F37-47D3-853A-A7CD18292DA5}" type="pres">
      <dgm:prSet presAssocID="{45F348BA-A6ED-4DE2-A937-0F00A39D1863}" presName="comp" presStyleCnt="0"/>
      <dgm:spPr/>
    </dgm:pt>
    <dgm:pt modelId="{B974E8FB-CCC2-4586-BA7B-165336455903}" type="pres">
      <dgm:prSet presAssocID="{45F348BA-A6ED-4DE2-A937-0F00A39D1863}" presName="box" presStyleLbl="node1" presStyleIdx="1" presStyleCnt="3"/>
      <dgm:spPr/>
      <dgm:t>
        <a:bodyPr/>
        <a:lstStyle/>
        <a:p>
          <a:endParaRPr lang="en-US"/>
        </a:p>
      </dgm:t>
    </dgm:pt>
    <dgm:pt modelId="{1E2A8B7F-821E-4ED3-9FED-7394537356B7}" type="pres">
      <dgm:prSet presAssocID="{45F348BA-A6ED-4DE2-A937-0F00A39D1863}" presName="img" presStyleLbl="fgImgPlace1" presStyleIdx="1" presStyleCnt="3" custScaleX="110150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021F33C-4437-4FAC-836C-980874EA6279}" type="pres">
      <dgm:prSet presAssocID="{45F348BA-A6ED-4DE2-A937-0F00A39D186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43C1A-D4E9-48B2-8B5D-789B1FA271FC}" type="pres">
      <dgm:prSet presAssocID="{8190AD8C-48AA-4CD7-957D-B31E1410557F}" presName="spacer" presStyleCnt="0"/>
      <dgm:spPr/>
    </dgm:pt>
    <dgm:pt modelId="{4FB0767D-0EA5-4432-9FDC-D9DB3049BF8D}" type="pres">
      <dgm:prSet presAssocID="{16502F7F-B6BA-4416-9F1E-BD35EC40F1AF}" presName="comp" presStyleCnt="0"/>
      <dgm:spPr/>
    </dgm:pt>
    <dgm:pt modelId="{9EDE533D-0B57-4F32-8C21-DB96C243A0F4}" type="pres">
      <dgm:prSet presAssocID="{16502F7F-B6BA-4416-9F1E-BD35EC40F1AF}" presName="box" presStyleLbl="node1" presStyleIdx="2" presStyleCnt="3"/>
      <dgm:spPr/>
      <dgm:t>
        <a:bodyPr/>
        <a:lstStyle/>
        <a:p>
          <a:endParaRPr lang="en-US"/>
        </a:p>
      </dgm:t>
    </dgm:pt>
    <dgm:pt modelId="{32C50ABA-A596-494B-95C6-0E490B4D400D}" type="pres">
      <dgm:prSet presAssocID="{16502F7F-B6BA-4416-9F1E-BD35EC40F1AF}" presName="img" presStyleLbl="fgImgPlace1" presStyleIdx="2" presStyleCnt="3" custScaleX="11147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F5DB88-124F-4432-A09D-0BA202DE5F06}" type="pres">
      <dgm:prSet presAssocID="{16502F7F-B6BA-4416-9F1E-BD35EC40F1A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DEC2B6-E520-453F-957E-51A1BB3956F5}" srcId="{A36F0CFE-966C-436F-920E-06FD5B2A2AF0}" destId="{45F348BA-A6ED-4DE2-A937-0F00A39D1863}" srcOrd="1" destOrd="0" parTransId="{69A01573-9B5D-4E5C-B4BB-10A2C46D62D6}" sibTransId="{8190AD8C-48AA-4CD7-957D-B31E1410557F}"/>
    <dgm:cxn modelId="{C26C83B4-945A-4E67-A7DB-A2D405F5DCEC}" type="presOf" srcId="{D433DC62-C842-4280-B8E6-F27701D39E0A}" destId="{745F5692-797B-477D-A176-2BBC6A330CC8}" srcOrd="0" destOrd="0" presId="urn:microsoft.com/office/officeart/2005/8/layout/vList4"/>
    <dgm:cxn modelId="{651E840A-F1FB-45F0-AB14-C9E2F4F9252D}" type="presOf" srcId="{53055A39-46BD-413C-8F53-8E96674A5D2E}" destId="{D021F33C-4437-4FAC-836C-980874EA6279}" srcOrd="1" destOrd="2" presId="urn:microsoft.com/office/officeart/2005/8/layout/vList4"/>
    <dgm:cxn modelId="{19953D4C-A82B-4828-AD52-0C23000DA277}" srcId="{A36F0CFE-966C-436F-920E-06FD5B2A2AF0}" destId="{16502F7F-B6BA-4416-9F1E-BD35EC40F1AF}" srcOrd="2" destOrd="0" parTransId="{847F3EF8-6D86-48C7-A3B1-5F8C1821844A}" sibTransId="{4EACA1C8-E529-44F8-88D0-C4010263BD0E}"/>
    <dgm:cxn modelId="{D29B9118-EF6A-4D9B-B651-C90E9EAAFC1A}" type="presOf" srcId="{45F348BA-A6ED-4DE2-A937-0F00A39D1863}" destId="{D021F33C-4437-4FAC-836C-980874EA6279}" srcOrd="1" destOrd="0" presId="urn:microsoft.com/office/officeart/2005/8/layout/vList4"/>
    <dgm:cxn modelId="{268F3411-D858-4281-A872-554A2FA101C4}" type="presOf" srcId="{53055A39-46BD-413C-8F53-8E96674A5D2E}" destId="{B974E8FB-CCC2-4586-BA7B-165336455903}" srcOrd="0" destOrd="2" presId="urn:microsoft.com/office/officeart/2005/8/layout/vList4"/>
    <dgm:cxn modelId="{229C3495-7997-4599-BFFF-2474465F9522}" type="presOf" srcId="{D433DC62-C842-4280-B8E6-F27701D39E0A}" destId="{C4158C1C-162F-47E7-9C6D-542899B203B8}" srcOrd="1" destOrd="0" presId="urn:microsoft.com/office/officeart/2005/8/layout/vList4"/>
    <dgm:cxn modelId="{ED238FCF-875D-43C0-85DF-1B0E52ECB3EC}" srcId="{D433DC62-C842-4280-B8E6-F27701D39E0A}" destId="{8DADEC70-AAB5-4115-B032-4E9BF6A7A77C}" srcOrd="0" destOrd="0" parTransId="{4E78C101-7E40-41C5-89BF-EEECCCB20FAE}" sibTransId="{34894D42-0BA9-4EB4-B1D3-9F6A4C7D6131}"/>
    <dgm:cxn modelId="{DB69C6ED-BB1F-4481-B081-B70EF18F0401}" type="presOf" srcId="{45F348BA-A6ED-4DE2-A937-0F00A39D1863}" destId="{B974E8FB-CCC2-4586-BA7B-165336455903}" srcOrd="0" destOrd="0" presId="urn:microsoft.com/office/officeart/2005/8/layout/vList4"/>
    <dgm:cxn modelId="{48117DB2-3D02-48A9-9398-82D69C37AC39}" type="presOf" srcId="{16502F7F-B6BA-4416-9F1E-BD35EC40F1AF}" destId="{41F5DB88-124F-4432-A09D-0BA202DE5F06}" srcOrd="1" destOrd="0" presId="urn:microsoft.com/office/officeart/2005/8/layout/vList4"/>
    <dgm:cxn modelId="{2479B91C-3977-4043-A91F-93E11AC33499}" type="presOf" srcId="{F140A7A4-A173-41E4-BD10-3405A4E6081B}" destId="{D021F33C-4437-4FAC-836C-980874EA6279}" srcOrd="1" destOrd="1" presId="urn:microsoft.com/office/officeart/2005/8/layout/vList4"/>
    <dgm:cxn modelId="{2F5ECE09-5BF8-47A5-BDF7-544C5F943732}" type="presOf" srcId="{8DADEC70-AAB5-4115-B032-4E9BF6A7A77C}" destId="{C4158C1C-162F-47E7-9C6D-542899B203B8}" srcOrd="1" destOrd="1" presId="urn:microsoft.com/office/officeart/2005/8/layout/vList4"/>
    <dgm:cxn modelId="{DE6907C2-1E04-4B6E-A38E-ECA48373AFA3}" srcId="{A36F0CFE-966C-436F-920E-06FD5B2A2AF0}" destId="{D433DC62-C842-4280-B8E6-F27701D39E0A}" srcOrd="0" destOrd="0" parTransId="{C29B3FF6-92A7-4E3D-86BE-1E0F0F318269}" sibTransId="{B3CCCEE9-A17F-40F5-84B0-A37F4E0E2BAD}"/>
    <dgm:cxn modelId="{567BAE65-6951-45E5-AC2A-536493143A9F}" srcId="{45F348BA-A6ED-4DE2-A937-0F00A39D1863}" destId="{F140A7A4-A173-41E4-BD10-3405A4E6081B}" srcOrd="0" destOrd="0" parTransId="{B272C777-8AFB-4AE8-AD4D-C1A641D92F43}" sibTransId="{745106A7-C12B-41EA-B2EB-37BBA93FDA9F}"/>
    <dgm:cxn modelId="{6C032A40-A5DE-4769-8685-8DA8B6141263}" type="presOf" srcId="{16502F7F-B6BA-4416-9F1E-BD35EC40F1AF}" destId="{9EDE533D-0B57-4F32-8C21-DB96C243A0F4}" srcOrd="0" destOrd="0" presId="urn:microsoft.com/office/officeart/2005/8/layout/vList4"/>
    <dgm:cxn modelId="{990C90F9-2D39-480A-A091-045379573CF0}" type="presOf" srcId="{CB42A57A-441A-4F9E-81D4-40492D598C48}" destId="{C4158C1C-162F-47E7-9C6D-542899B203B8}" srcOrd="1" destOrd="2" presId="urn:microsoft.com/office/officeart/2005/8/layout/vList4"/>
    <dgm:cxn modelId="{A5C0926B-F1A1-4C45-AC7D-B69D9A09112B}" srcId="{D433DC62-C842-4280-B8E6-F27701D39E0A}" destId="{CB42A57A-441A-4F9E-81D4-40492D598C48}" srcOrd="1" destOrd="0" parTransId="{747824C6-5268-47FA-A5D0-43F4FFED6E1F}" sibTransId="{6AB3F31A-1CFC-4FD2-A21D-D6ACB40EFB2A}"/>
    <dgm:cxn modelId="{81542247-BDF8-4FD3-A902-057C236B6DED}" type="presOf" srcId="{8DADEC70-AAB5-4115-B032-4E9BF6A7A77C}" destId="{745F5692-797B-477D-A176-2BBC6A330CC8}" srcOrd="0" destOrd="1" presId="urn:microsoft.com/office/officeart/2005/8/layout/vList4"/>
    <dgm:cxn modelId="{E831CFDC-2AB9-4DBE-8E7C-B4B6E8A5BA24}" type="presOf" srcId="{F140A7A4-A173-41E4-BD10-3405A4E6081B}" destId="{B974E8FB-CCC2-4586-BA7B-165336455903}" srcOrd="0" destOrd="1" presId="urn:microsoft.com/office/officeart/2005/8/layout/vList4"/>
    <dgm:cxn modelId="{5E1E3DEA-9B0A-4399-A5F0-8723EBBB8CA6}" srcId="{45F348BA-A6ED-4DE2-A937-0F00A39D1863}" destId="{53055A39-46BD-413C-8F53-8E96674A5D2E}" srcOrd="1" destOrd="0" parTransId="{F5FD2E6E-AC10-4B99-94BE-F405E547AA22}" sibTransId="{77F8D531-3940-4435-ADD0-545E91DAA78E}"/>
    <dgm:cxn modelId="{D5188CD1-073F-46FB-A462-49A3EFC7B67D}" type="presOf" srcId="{A36F0CFE-966C-436F-920E-06FD5B2A2AF0}" destId="{5B44EF16-B5CB-4344-8111-131A6DDCFC80}" srcOrd="0" destOrd="0" presId="urn:microsoft.com/office/officeart/2005/8/layout/vList4"/>
    <dgm:cxn modelId="{36BB7126-1889-4E6E-8F09-9494F5629D6F}" type="presOf" srcId="{CB42A57A-441A-4F9E-81D4-40492D598C48}" destId="{745F5692-797B-477D-A176-2BBC6A330CC8}" srcOrd="0" destOrd="2" presId="urn:microsoft.com/office/officeart/2005/8/layout/vList4"/>
    <dgm:cxn modelId="{301C6C2B-8EBE-4988-8698-47722FA5994D}" type="presParOf" srcId="{5B44EF16-B5CB-4344-8111-131A6DDCFC80}" destId="{DCF38FB9-A34A-4918-965A-BBEFA8576DDB}" srcOrd="0" destOrd="0" presId="urn:microsoft.com/office/officeart/2005/8/layout/vList4"/>
    <dgm:cxn modelId="{6C604055-E514-4672-B240-DB61EBB53F95}" type="presParOf" srcId="{DCF38FB9-A34A-4918-965A-BBEFA8576DDB}" destId="{745F5692-797B-477D-A176-2BBC6A330CC8}" srcOrd="0" destOrd="0" presId="urn:microsoft.com/office/officeart/2005/8/layout/vList4"/>
    <dgm:cxn modelId="{C7360846-8B98-4FAC-9CCD-AD599A99A286}" type="presParOf" srcId="{DCF38FB9-A34A-4918-965A-BBEFA8576DDB}" destId="{7572C8E0-C86F-4009-B479-54F706DC9050}" srcOrd="1" destOrd="0" presId="urn:microsoft.com/office/officeart/2005/8/layout/vList4"/>
    <dgm:cxn modelId="{2CD75032-99A2-4F5E-9E55-F42824D51DBF}" type="presParOf" srcId="{DCF38FB9-A34A-4918-965A-BBEFA8576DDB}" destId="{C4158C1C-162F-47E7-9C6D-542899B203B8}" srcOrd="2" destOrd="0" presId="urn:microsoft.com/office/officeart/2005/8/layout/vList4"/>
    <dgm:cxn modelId="{0CAC9902-5E0F-47ED-9F57-FF466018D26C}" type="presParOf" srcId="{5B44EF16-B5CB-4344-8111-131A6DDCFC80}" destId="{698BA74C-F981-4E25-86ED-9AC1F031CAD1}" srcOrd="1" destOrd="0" presId="urn:microsoft.com/office/officeart/2005/8/layout/vList4"/>
    <dgm:cxn modelId="{F09884DC-EC66-4289-B0AC-7146E59BED78}" type="presParOf" srcId="{5B44EF16-B5CB-4344-8111-131A6DDCFC80}" destId="{C2D8C0CB-4F37-47D3-853A-A7CD18292DA5}" srcOrd="2" destOrd="0" presId="urn:microsoft.com/office/officeart/2005/8/layout/vList4"/>
    <dgm:cxn modelId="{01E7129F-3844-457D-8BAC-F5452604BADD}" type="presParOf" srcId="{C2D8C0CB-4F37-47D3-853A-A7CD18292DA5}" destId="{B974E8FB-CCC2-4586-BA7B-165336455903}" srcOrd="0" destOrd="0" presId="urn:microsoft.com/office/officeart/2005/8/layout/vList4"/>
    <dgm:cxn modelId="{0279A19D-A7C4-4612-A9D8-243B48F6ADE8}" type="presParOf" srcId="{C2D8C0CB-4F37-47D3-853A-A7CD18292DA5}" destId="{1E2A8B7F-821E-4ED3-9FED-7394537356B7}" srcOrd="1" destOrd="0" presId="urn:microsoft.com/office/officeart/2005/8/layout/vList4"/>
    <dgm:cxn modelId="{C7680D4B-63FF-42DB-8223-720F25EA8F13}" type="presParOf" srcId="{C2D8C0CB-4F37-47D3-853A-A7CD18292DA5}" destId="{D021F33C-4437-4FAC-836C-980874EA6279}" srcOrd="2" destOrd="0" presId="urn:microsoft.com/office/officeart/2005/8/layout/vList4"/>
    <dgm:cxn modelId="{3C31845E-A788-4192-98BB-95EBAC8B4F66}" type="presParOf" srcId="{5B44EF16-B5CB-4344-8111-131A6DDCFC80}" destId="{58643C1A-D4E9-48B2-8B5D-789B1FA271FC}" srcOrd="3" destOrd="0" presId="urn:microsoft.com/office/officeart/2005/8/layout/vList4"/>
    <dgm:cxn modelId="{3BE3C6AE-7E11-4C0B-ACBD-51034770ECA7}" type="presParOf" srcId="{5B44EF16-B5CB-4344-8111-131A6DDCFC80}" destId="{4FB0767D-0EA5-4432-9FDC-D9DB3049BF8D}" srcOrd="4" destOrd="0" presId="urn:microsoft.com/office/officeart/2005/8/layout/vList4"/>
    <dgm:cxn modelId="{E6B45F8A-E7D3-41F9-88A2-F98C196852B6}" type="presParOf" srcId="{4FB0767D-0EA5-4432-9FDC-D9DB3049BF8D}" destId="{9EDE533D-0B57-4F32-8C21-DB96C243A0F4}" srcOrd="0" destOrd="0" presId="urn:microsoft.com/office/officeart/2005/8/layout/vList4"/>
    <dgm:cxn modelId="{DC05CB9E-D337-4D56-A58C-9DB57D045E1B}" type="presParOf" srcId="{4FB0767D-0EA5-4432-9FDC-D9DB3049BF8D}" destId="{32C50ABA-A596-494B-95C6-0E490B4D400D}" srcOrd="1" destOrd="0" presId="urn:microsoft.com/office/officeart/2005/8/layout/vList4"/>
    <dgm:cxn modelId="{906CC27B-A8AE-4931-8AC3-8B1F9C667E77}" type="presParOf" srcId="{4FB0767D-0EA5-4432-9FDC-D9DB3049BF8D}" destId="{41F5DB88-124F-4432-A09D-0BA202DE5F0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F5692-797B-477D-A176-2BBC6A330CC8}">
      <dsp:nvSpPr>
        <dsp:cNvPr id="0" name=""/>
        <dsp:cNvSpPr/>
      </dsp:nvSpPr>
      <dsp:spPr>
        <a:xfrm>
          <a:off x="0" y="0"/>
          <a:ext cx="8264525" cy="15930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 Efficiency</a:t>
          </a:r>
          <a:endParaRPr lang="en-US" sz="28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Reducing manpower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Accelerating processes in exploration</a:t>
          </a:r>
          <a:endParaRPr lang="en-US" sz="2500" kern="1200" dirty="0"/>
        </a:p>
      </dsp:txBody>
      <dsp:txXfrm>
        <a:off x="1812213" y="0"/>
        <a:ext cx="6452311" cy="1593088"/>
      </dsp:txXfrm>
    </dsp:sp>
    <dsp:sp modelId="{7572C8E0-C86F-4009-B479-54F706DC9050}">
      <dsp:nvSpPr>
        <dsp:cNvPr id="0" name=""/>
        <dsp:cNvSpPr/>
      </dsp:nvSpPr>
      <dsp:spPr>
        <a:xfrm>
          <a:off x="84043" y="159308"/>
          <a:ext cx="1803435" cy="12744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4E8FB-CCC2-4586-BA7B-165336455903}">
      <dsp:nvSpPr>
        <dsp:cNvPr id="0" name=""/>
        <dsp:cNvSpPr/>
      </dsp:nvSpPr>
      <dsp:spPr>
        <a:xfrm>
          <a:off x="0" y="1752396"/>
          <a:ext cx="8264525" cy="1593088"/>
        </a:xfrm>
        <a:prstGeom prst="roundRect">
          <a:avLst>
            <a:gd name="adj" fmla="val 10000"/>
          </a:avLst>
        </a:prstGeom>
        <a:solidFill>
          <a:schemeClr val="accent2">
            <a:hueOff val="2194428"/>
            <a:satOff val="0"/>
            <a:lumOff val="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r>
            <a:rPr lang="en-US" sz="2800" kern="1200" dirty="0" smtClean="0"/>
            <a:t>Lowering risk</a:t>
          </a:r>
          <a:endParaRPr lang="en-US" sz="28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Making models more robust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Quantifying uncertainties</a:t>
          </a:r>
          <a:endParaRPr lang="en-US" sz="2500" kern="1200" dirty="0"/>
        </a:p>
      </dsp:txBody>
      <dsp:txXfrm>
        <a:off x="1812213" y="1752396"/>
        <a:ext cx="6452311" cy="1593088"/>
      </dsp:txXfrm>
    </dsp:sp>
    <dsp:sp modelId="{1E2A8B7F-821E-4ED3-9FED-7394537356B7}">
      <dsp:nvSpPr>
        <dsp:cNvPr id="0" name=""/>
        <dsp:cNvSpPr/>
      </dsp:nvSpPr>
      <dsp:spPr>
        <a:xfrm>
          <a:off x="75423" y="1911705"/>
          <a:ext cx="1820674" cy="12744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533D-0B57-4F32-8C21-DB96C243A0F4}">
      <dsp:nvSpPr>
        <dsp:cNvPr id="0" name=""/>
        <dsp:cNvSpPr/>
      </dsp:nvSpPr>
      <dsp:spPr>
        <a:xfrm>
          <a:off x="0" y="3504793"/>
          <a:ext cx="8264525" cy="1593088"/>
        </a:xfrm>
        <a:prstGeom prst="roundRect">
          <a:avLst>
            <a:gd name="adj" fmla="val 10000"/>
          </a:avLst>
        </a:prstGeom>
        <a:solidFill>
          <a:schemeClr val="accent2">
            <a:hueOff val="4388856"/>
            <a:satOff val="0"/>
            <a:lumOff val="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r>
            <a:rPr lang="en-US" sz="2800" kern="1200" dirty="0" smtClean="0"/>
            <a:t>Improving plans for exploration and</a:t>
          </a:r>
        </a:p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 development </a:t>
          </a:r>
          <a:endParaRPr lang="en-US" sz="3000" kern="1200" dirty="0"/>
        </a:p>
      </dsp:txBody>
      <dsp:txXfrm>
        <a:off x="1812213" y="3504793"/>
        <a:ext cx="6452311" cy="1593088"/>
      </dsp:txXfrm>
    </dsp:sp>
    <dsp:sp modelId="{32C50ABA-A596-494B-95C6-0E490B4D400D}">
      <dsp:nvSpPr>
        <dsp:cNvPr id="0" name=""/>
        <dsp:cNvSpPr/>
      </dsp:nvSpPr>
      <dsp:spPr>
        <a:xfrm>
          <a:off x="64456" y="3664102"/>
          <a:ext cx="1842608" cy="12744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3F2FB-37B6-AC47-A337-5DCB979887EC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C23E8-98CB-724A-A9AF-180CFD5A8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87951-D65D-904A-8BFA-D8E288E9897E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3F2B8-5EF1-B94F-80BF-73F41E3E8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45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55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6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69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3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3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6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05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06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9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35406"/>
            <a:ext cx="9144000" cy="6422594"/>
            <a:chOff x="0" y="435406"/>
            <a:chExt cx="9144000" cy="6422594"/>
          </a:xfrm>
        </p:grpSpPr>
        <p:pic>
          <p:nvPicPr>
            <p:cNvPr id="9" name="Picture 8" descr="SA_PPT_Covers_01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11552"/>
              <a:ext cx="9144000" cy="4346448"/>
            </a:xfrm>
            <a:prstGeom prst="rect">
              <a:avLst/>
            </a:prstGeom>
          </p:spPr>
        </p:pic>
        <p:pic>
          <p:nvPicPr>
            <p:cNvPr id="5" name="Picture 4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11" name="Picture 10" descr="SA_LOGO_INST_BU-SV_RGB_POS.png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24193" y="435406"/>
              <a:ext cx="2084832" cy="61377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7"/>
            <a:ext cx="8231187" cy="1776301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</p:spPr>
        <p:txBody>
          <a:bodyPr/>
          <a:lstStyle>
            <a:lvl1pPr marL="0" indent="0" algn="l"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1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7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3432099" y="2"/>
            <a:ext cx="5711902" cy="6864195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37" y="0"/>
            <a:ext cx="4943844" cy="68580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4921876" y="1470297"/>
            <a:ext cx="3787149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Font typeface="Arial"/>
              <a:buNone/>
              <a:def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33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44809" y="1470297"/>
            <a:ext cx="3787149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810" y="274640"/>
            <a:ext cx="8264215" cy="824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0" y="274640"/>
            <a:ext cx="8264215" cy="5486825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pic>
        <p:nvPicPr>
          <p:cNvPr id="5" name="Picture 4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46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810" y="199940"/>
            <a:ext cx="7082065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0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435406"/>
            <a:ext cx="9144000" cy="6422594"/>
            <a:chOff x="0" y="435406"/>
            <a:chExt cx="9144000" cy="6422594"/>
          </a:xfrm>
        </p:grpSpPr>
        <p:pic>
          <p:nvPicPr>
            <p:cNvPr id="4" name="Picture 3" descr="SA_PPT_Covers_02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13432"/>
              <a:ext cx="9144000" cy="4544568"/>
            </a:xfrm>
            <a:prstGeom prst="rect">
              <a:avLst/>
            </a:prstGeom>
          </p:spPr>
        </p:pic>
        <p:pic>
          <p:nvPicPr>
            <p:cNvPr id="9" name="Picture 8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8" name="Picture 7" descr="SA_LOGO_INST_BU-SV_RGB_POS.png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24193" y="435406"/>
              <a:ext cx="2084832" cy="61377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6"/>
            <a:ext cx="8231187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  <a:noFill/>
        </p:spPr>
        <p:txBody>
          <a:bodyPr vert="horz" lIns="0" tIns="45720" rIns="0" bIns="45720" rtlCol="0">
            <a:noAutofit/>
          </a:bodyPr>
          <a:lstStyle>
            <a:lvl1pPr marL="230188" indent="-230188">
              <a:buNone/>
              <a:defRPr lang="en-US" sz="1200" b="1" cap="none" dirty="0">
                <a:solidFill>
                  <a:srgbClr val="55565A"/>
                </a:solidFill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56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trategic ven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435406"/>
            <a:ext cx="9144000" cy="6422594"/>
            <a:chOff x="0" y="435406"/>
            <a:chExt cx="9144000" cy="6422594"/>
          </a:xfrm>
        </p:grpSpPr>
        <p:pic>
          <p:nvPicPr>
            <p:cNvPr id="5" name="Picture 4" descr="SA_PPT_Covers_05a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194304"/>
              <a:ext cx="9144000" cy="3663696"/>
            </a:xfrm>
            <a:prstGeom prst="rect">
              <a:avLst/>
            </a:prstGeom>
          </p:spPr>
        </p:pic>
        <p:pic>
          <p:nvPicPr>
            <p:cNvPr id="9" name="Picture 8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12" name="Picture 11" descr="SA_LOGO_INST_BU-SV_RGB_POS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193" y="435406"/>
              <a:ext cx="2084832" cy="8858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6"/>
            <a:ext cx="8231187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5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0" y="1480499"/>
            <a:ext cx="8264215" cy="45667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4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research &amp;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435406"/>
            <a:ext cx="9144000" cy="6422594"/>
            <a:chOff x="0" y="435406"/>
            <a:chExt cx="9144000" cy="6422594"/>
          </a:xfrm>
        </p:grpSpPr>
        <p:pic>
          <p:nvPicPr>
            <p:cNvPr id="5" name="Picture 4" descr="SA_PPT_Covers_06a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65576"/>
              <a:ext cx="9144000" cy="3392424"/>
            </a:xfrm>
            <a:prstGeom prst="rect">
              <a:avLst/>
            </a:prstGeom>
          </p:spPr>
        </p:pic>
        <p:pic>
          <p:nvPicPr>
            <p:cNvPr id="9" name="Picture 8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12" name="Picture 11" descr="SA_LOGO_INST_BU-RI_RGB_POS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193" y="435406"/>
              <a:ext cx="2084832" cy="8606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6"/>
            <a:ext cx="8231187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65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entrepreneu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435406"/>
            <a:ext cx="8783652" cy="6422594"/>
            <a:chOff x="0" y="435406"/>
            <a:chExt cx="8783652" cy="6422594"/>
          </a:xfrm>
        </p:grpSpPr>
        <p:pic>
          <p:nvPicPr>
            <p:cNvPr id="4" name="Picture 3" descr="SA_PPT_Covers_07.jp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13432"/>
              <a:ext cx="7586472" cy="4544568"/>
            </a:xfrm>
            <a:prstGeom prst="rect">
              <a:avLst/>
            </a:prstGeom>
          </p:spPr>
        </p:pic>
        <p:pic>
          <p:nvPicPr>
            <p:cNvPr id="9" name="Picture 8" descr="SA_TAGLINE_RGB_POS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548" y="6342548"/>
              <a:ext cx="1975104" cy="175185"/>
            </a:xfrm>
            <a:prstGeom prst="rect">
              <a:avLst/>
            </a:prstGeom>
          </p:spPr>
        </p:pic>
        <p:pic>
          <p:nvPicPr>
            <p:cNvPr id="12" name="Picture 11" descr="SA_LOGO_INST_BU-E_RGB_POS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193" y="435406"/>
              <a:ext cx="2084832" cy="88588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9" y="1373726"/>
            <a:ext cx="8231187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8790" y="3236917"/>
            <a:ext cx="4113212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95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_LOGO_INST_RGB_PO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49" y="3083212"/>
            <a:ext cx="2528223" cy="6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0" y="274640"/>
            <a:ext cx="8264215" cy="8242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0424" y="1480499"/>
            <a:ext cx="40386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44809" y="1480499"/>
            <a:ext cx="40386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0" y="274640"/>
            <a:ext cx="8264215" cy="8242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3897" y="1480499"/>
            <a:ext cx="260604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6102984" y="1480499"/>
            <a:ext cx="260604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44809" y="1480499"/>
            <a:ext cx="260604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6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37317"/>
            <a:ext cx="1779239" cy="3916010"/>
          </a:xfrm>
        </p:spPr>
        <p:txBody>
          <a:bodyPr/>
          <a:lstStyle>
            <a:lvl1pPr marL="111125" indent="-111125">
              <a:spcBef>
                <a:spcPts val="300"/>
              </a:spcBef>
              <a:buFont typeface="+mj-lt"/>
              <a:buAutoNum type="arabicPeriod"/>
              <a:defRPr sz="1000">
                <a:solidFill>
                  <a:schemeClr val="tx2"/>
                </a:solidFill>
              </a:defRPr>
            </a:lvl1pPr>
            <a:lvl2pPr marL="111125" indent="0">
              <a:spcBef>
                <a:spcPts val="3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242209" y="1480828"/>
            <a:ext cx="6468132" cy="457180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8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27/10/2014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note text (8pt)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5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810" y="256034"/>
            <a:ext cx="8264216" cy="824221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10" y="1480499"/>
            <a:ext cx="8264215" cy="4566704"/>
          </a:xfrm>
        </p:spPr>
        <p:txBody>
          <a:bodyPr/>
          <a:lstStyle>
            <a:lvl1pPr marL="457200" indent="-457200">
              <a:spcBef>
                <a:spcPts val="1400"/>
              </a:spcBef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778" y="254924"/>
            <a:ext cx="8263247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5778" y="965616"/>
            <a:ext cx="8263247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45778" y="3346704"/>
            <a:ext cx="8263247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#</a:t>
            </a:r>
          </a:p>
        </p:txBody>
      </p:sp>
      <p:pic>
        <p:nvPicPr>
          <p:cNvPr id="11" name="Picture 10" descr="SA_LOGO_ONLINE_WORDMARK_SPOT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8" y="6409974"/>
            <a:ext cx="870326" cy="25188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bg1"/>
                </a:solidFill>
              </a:rPr>
              <a:pPr lvl="0" algn="l"/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note text (8pt)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4809" y="6370654"/>
            <a:ext cx="267630" cy="22458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algn="r">
              <a:defRPr sz="800"/>
            </a:lvl1pPr>
          </a:lstStyle>
          <a:p>
            <a:pPr lvl="0" algn="l"/>
            <a:fld id="{965A9741-32FB-9942-AAE4-37C9D12D3D1F}" type="slidenum">
              <a:rPr lang="en-US" sz="800" smtClean="0">
                <a:solidFill>
                  <a:schemeClr val="tx1"/>
                </a:solidFill>
              </a:rPr>
              <a:pPr lvl="0" algn="l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10" y="274640"/>
            <a:ext cx="8264215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810" y="1480499"/>
            <a:ext cx="8264215" cy="4566704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411" y="6372687"/>
            <a:ext cx="542989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27/10/2014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410" y="6510175"/>
            <a:ext cx="2895600" cy="22044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800"/>
            </a:lvl1pPr>
          </a:lstStyle>
          <a:p>
            <a:r>
              <a:rPr lang="en-US" dirty="0" smtClean="0"/>
              <a:t>Copyright note text (8pt)</a:t>
            </a:r>
            <a:endParaRPr lang="en-US" dirty="0"/>
          </a:p>
        </p:txBody>
      </p:sp>
      <p:pic>
        <p:nvPicPr>
          <p:cNvPr id="8" name="Picture 7" descr="SA_LOGO_ONLINE_WORDMARK_SPOT_POS.jp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7" y="6409946"/>
            <a:ext cx="870423" cy="25191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3389" y="6208776"/>
            <a:ext cx="8275637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c" descr="Saudi Aramco: Company General Use"/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 smtClean="0">
                <a:solidFill>
                  <a:srgbClr val="000000"/>
                </a:solidFill>
                <a:latin typeface="Microsoft Sans Serif" panose="020B0604020202020204" pitchFamily="34" charset="0"/>
              </a:rPr>
              <a:t>Saudi Aramco: Company General Use</a:t>
            </a:r>
            <a:endParaRPr lang="en-US" sz="850" b="0" i="0" u="none" baseline="0">
              <a:solidFill>
                <a:srgbClr val="000000"/>
              </a:solidFill>
              <a:latin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8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67" r:id="rId5"/>
    <p:sldLayoutId id="2147483654" r:id="rId6"/>
    <p:sldLayoutId id="2147483655" r:id="rId7"/>
    <p:sldLayoutId id="2147483657" r:id="rId8"/>
    <p:sldLayoutId id="2147483651" r:id="rId9"/>
    <p:sldLayoutId id="2147483659" r:id="rId10"/>
    <p:sldLayoutId id="2147483666" r:id="rId11"/>
    <p:sldLayoutId id="2147483660" r:id="rId12"/>
    <p:sldLayoutId id="2147483661" r:id="rId13"/>
    <p:sldLayoutId id="2147483668" r:id="rId14"/>
    <p:sldLayoutId id="2147483669" r:id="rId15"/>
    <p:sldLayoutId id="2147483671" r:id="rId16"/>
    <p:sldLayoutId id="2147483688" r:id="rId17"/>
    <p:sldLayoutId id="2147483674" r:id="rId18"/>
    <p:sldLayoutId id="2147483677" r:id="rId19"/>
    <p:sldLayoutId id="2147483678" r:id="rId20"/>
    <p:sldLayoutId id="2147483679" r:id="rId21"/>
    <p:sldLayoutId id="2147483672" r:id="rId22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4025" indent="-22383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Lama.abualsaud@Aramco.com" TargetMode="External"/><Relationship Id="rId2" Type="http://schemas.openxmlformats.org/officeDocument/2006/relationships/hyperlink" Target="mailto:Wisam.kawai@Aramco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OVERVEIW: PROCESS-BASED </a:t>
            </a: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GEOLOGIC MODELS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8789" y="2369790"/>
            <a:ext cx="7844290" cy="139484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 smtClean="0"/>
              <a:t>EXPEC Advanced Research Center, Geology Technology Division</a:t>
            </a:r>
          </a:p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0" dirty="0" smtClean="0"/>
              <a:t>Aramco Upstream Solution </a:t>
            </a:r>
            <a:r>
              <a:rPr lang="en-US" sz="2000" b="0" dirty="0" err="1" smtClean="0"/>
              <a:t>Technathon</a:t>
            </a:r>
            <a:r>
              <a:rPr lang="en-US" sz="2000" b="0" dirty="0" smtClean="0"/>
              <a:t> </a:t>
            </a:r>
            <a:r>
              <a:rPr lang="en-US" sz="2000" b="0" dirty="0" smtClean="0"/>
              <a:t>October </a:t>
            </a:r>
            <a:r>
              <a:rPr lang="en-US" sz="2000" b="0" dirty="0" smtClean="0"/>
              <a:t>26-28</a:t>
            </a:r>
            <a:r>
              <a:rPr lang="en-US" sz="2000" b="0" dirty="0" smtClean="0"/>
              <a:t>, 2018</a:t>
            </a:r>
            <a:endParaRPr lang="en-US" sz="2000" b="0" dirty="0"/>
          </a:p>
          <a:p>
            <a:pPr>
              <a:spcBef>
                <a:spcPts val="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41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Vision: Next Generation Geology</a:t>
            </a:r>
            <a:endParaRPr lang="en-US" dirty="0"/>
          </a:p>
        </p:txBody>
      </p:sp>
      <p:pic>
        <p:nvPicPr>
          <p:cNvPr id="4" name="Picture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371600"/>
            <a:ext cx="4114800" cy="4114800"/>
          </a:xfrm>
          <a:prstGeom prst="rect">
            <a:avLst/>
          </a:prstGeom>
          <a:effectLst/>
        </p:spPr>
      </p:pic>
      <p:sp>
        <p:nvSpPr>
          <p:cNvPr id="6" name="Oval 5"/>
          <p:cNvSpPr/>
          <p:nvPr/>
        </p:nvSpPr>
        <p:spPr>
          <a:xfrm>
            <a:off x="2176405" y="3720030"/>
            <a:ext cx="1950334" cy="1950334"/>
          </a:xfrm>
          <a:prstGeom prst="ellipse">
            <a:avLst/>
          </a:prstGeom>
          <a:noFill/>
          <a:ln w="8890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17261" y="3720030"/>
            <a:ext cx="1950334" cy="1950334"/>
          </a:xfrm>
          <a:prstGeom prst="ellipse">
            <a:avLst/>
          </a:prstGeom>
          <a:noFill/>
          <a:ln w="8890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56275" y="3429000"/>
            <a:ext cx="548640" cy="53266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823868" y="3551068"/>
            <a:ext cx="544598" cy="530352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45722" y="2707688"/>
            <a:ext cx="1709928" cy="72131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Geologic Processes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6806112" y="2828692"/>
            <a:ext cx="1706730" cy="7223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Porosity and Permeability</a:t>
            </a:r>
            <a:endParaRPr lang="en-US" sz="1600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39892" y="876915"/>
            <a:ext cx="8264215" cy="4566704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77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810" y="1236349"/>
            <a:ext cx="8264215" cy="4566704"/>
          </a:xfrm>
        </p:spPr>
        <p:txBody>
          <a:bodyPr/>
          <a:lstStyle/>
          <a:p>
            <a:r>
              <a:rPr lang="en-US" sz="1800" dirty="0" smtClean="0"/>
              <a:t>The process of aggregating the rock fragments to form rocks.</a:t>
            </a:r>
          </a:p>
          <a:p>
            <a:r>
              <a:rPr lang="en-US" sz="1800" dirty="0" smtClean="0"/>
              <a:t>Facilitated by different depositional systems (e.g., winds, water or glaciers).</a:t>
            </a:r>
          </a:p>
          <a:p>
            <a:r>
              <a:rPr lang="en-US" sz="1800" dirty="0" smtClean="0"/>
              <a:t>Different depositional systems deposit different rocks. 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2" t="4075" r="7225" b="10695"/>
          <a:stretch/>
        </p:blipFill>
        <p:spPr>
          <a:xfrm>
            <a:off x="1186333" y="3235566"/>
            <a:ext cx="2752621" cy="236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85" y="3298089"/>
            <a:ext cx="2577636" cy="20852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62794" y="2882210"/>
            <a:ext cx="3745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Carbonate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2361" y="2882209"/>
            <a:ext cx="3745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Sandstone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810" y="1098861"/>
            <a:ext cx="8264215" cy="4566704"/>
          </a:xfrm>
        </p:spPr>
        <p:txBody>
          <a:bodyPr/>
          <a:lstStyle/>
          <a:p>
            <a:r>
              <a:rPr lang="en-US" sz="1800" dirty="0" smtClean="0"/>
              <a:t>Chemical alteration of rocks after deposition. </a:t>
            </a:r>
          </a:p>
          <a:p>
            <a:r>
              <a:rPr lang="en-US" sz="1800" dirty="0" smtClean="0"/>
              <a:t>Changing in the physical properties such as porosity.</a:t>
            </a:r>
          </a:p>
          <a:p>
            <a:r>
              <a:rPr lang="en-US" sz="1800" dirty="0" smtClean="0"/>
              <a:t>Differing for different rock types. 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Diagenesis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89"/>
          <a:stretch/>
        </p:blipFill>
        <p:spPr>
          <a:xfrm>
            <a:off x="1598141" y="2565713"/>
            <a:ext cx="5362831" cy="34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810" y="1098861"/>
            <a:ext cx="8264215" cy="4566704"/>
          </a:xfrm>
        </p:spPr>
        <p:txBody>
          <a:bodyPr/>
          <a:lstStyle/>
          <a:p>
            <a:r>
              <a:rPr lang="en-US" sz="1800" dirty="0" smtClean="0"/>
              <a:t>Stress variations in the subsurface. </a:t>
            </a:r>
          </a:p>
          <a:p>
            <a:r>
              <a:rPr lang="en-US" sz="1800" dirty="0" smtClean="0"/>
              <a:t>Deforming the original shape of deposited layers.</a:t>
            </a:r>
          </a:p>
          <a:p>
            <a:r>
              <a:rPr lang="en-US" sz="1800" dirty="0" smtClean="0"/>
              <a:t>Controlling porosity (e.g., through fracturing).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Geomechanics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1"/>
          <a:stretch/>
        </p:blipFill>
        <p:spPr>
          <a:xfrm>
            <a:off x="1946031" y="2711938"/>
            <a:ext cx="4376615" cy="325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Process-Based Geologic Modeling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23" y="5802679"/>
            <a:ext cx="2036240" cy="3048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66423" y="5802679"/>
            <a:ext cx="1613343" cy="3048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08531" y="1054674"/>
            <a:ext cx="1766656" cy="33932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Geomechanical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719089" y="1026851"/>
            <a:ext cx="1766656" cy="33932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Depositional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463810" y="1054674"/>
            <a:ext cx="1766656" cy="33932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Diagenetic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44961" y="3315621"/>
            <a:ext cx="956902" cy="576072"/>
          </a:xfrm>
          <a:prstGeom prst="straightConnector1">
            <a:avLst/>
          </a:prstGeom>
          <a:ln w="762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512711" y="3214621"/>
            <a:ext cx="1697" cy="576874"/>
          </a:xfrm>
          <a:prstGeom prst="straightConnector1">
            <a:avLst/>
          </a:prstGeom>
          <a:ln w="762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354232" y="3745846"/>
            <a:ext cx="2593803" cy="78176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Solving for the physics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525418" y="4903477"/>
            <a:ext cx="2251430" cy="54153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Predicted porosity and permeability 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0" idx="4"/>
            <a:endCxn id="23" idx="0"/>
          </p:cNvCxnSpPr>
          <p:nvPr/>
        </p:nvCxnSpPr>
        <p:spPr>
          <a:xfrm flipH="1">
            <a:off x="4651133" y="4527612"/>
            <a:ext cx="1" cy="375865"/>
          </a:xfrm>
          <a:prstGeom prst="straightConnector1">
            <a:avLst/>
          </a:prstGeom>
          <a:ln w="762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32904" y="3981372"/>
            <a:ext cx="2066800" cy="92327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*Calibration Data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371436" y="4354129"/>
            <a:ext cx="1153982" cy="549348"/>
          </a:xfrm>
          <a:prstGeom prst="straightConnector1">
            <a:avLst/>
          </a:prstGeom>
          <a:ln w="762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31588" y="3422163"/>
            <a:ext cx="48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774341" y="5820881"/>
            <a:ext cx="6008198" cy="11585"/>
          </a:xfrm>
          <a:prstGeom prst="straightConnector1">
            <a:avLst/>
          </a:prstGeom>
          <a:ln w="762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18731" y="4823578"/>
            <a:ext cx="0" cy="979101"/>
          </a:xfrm>
          <a:prstGeom prst="line">
            <a:avLst/>
          </a:prstGeom>
          <a:ln w="762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76484" y="5463134"/>
            <a:ext cx="64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85" name="Rounded Rectangle 84"/>
          <p:cNvSpPr/>
          <p:nvPr/>
        </p:nvSpPr>
        <p:spPr>
          <a:xfrm>
            <a:off x="6766661" y="4942702"/>
            <a:ext cx="2136002" cy="1164803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model of porosity and permeability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781586" y="3288762"/>
            <a:ext cx="832618" cy="629075"/>
          </a:xfrm>
          <a:prstGeom prst="straightConnector1">
            <a:avLst/>
          </a:prstGeom>
          <a:ln w="762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18731" y="3006541"/>
            <a:ext cx="12857" cy="1045231"/>
          </a:xfrm>
          <a:prstGeom prst="straightConnector1">
            <a:avLst/>
          </a:prstGeom>
          <a:ln w="76200" cmpd="sng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89" y="1372668"/>
            <a:ext cx="1766656" cy="1584991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5"/>
          <a:stretch>
            <a:fillRect/>
          </a:stretch>
        </p:blipFill>
        <p:spPr>
          <a:xfrm>
            <a:off x="3549963" y="1260984"/>
            <a:ext cx="1724757" cy="2004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52835" b="12354"/>
          <a:stretch/>
        </p:blipFill>
        <p:spPr>
          <a:xfrm>
            <a:off x="6208531" y="1474727"/>
            <a:ext cx="1903838" cy="16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4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7" grpId="0" animBg="1"/>
      <p:bldP spid="20" grpId="0" animBg="1"/>
      <p:bldP spid="23" grpId="0" animBg="1"/>
      <p:bldP spid="28" grpId="0" animBg="1"/>
      <p:bldP spid="75" grpId="0"/>
      <p:bldP spid="84" grpId="0"/>
      <p:bldP spid="8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Seismic data: </a:t>
            </a:r>
            <a:r>
              <a:rPr lang="en-US" sz="1800" dirty="0" smtClean="0"/>
              <a:t>images of the subsurface based in reflection of seismic waves and travel time.</a:t>
            </a:r>
          </a:p>
          <a:p>
            <a:r>
              <a:rPr lang="en-US" sz="1800" b="1" dirty="0" smtClean="0"/>
              <a:t>Well log data: </a:t>
            </a:r>
            <a:r>
              <a:rPr lang="en-US" sz="1800" dirty="0" smtClean="0"/>
              <a:t>measurements of physical properties of the rocks in a penetrated wellbore.</a:t>
            </a:r>
          </a:p>
          <a:p>
            <a:r>
              <a:rPr lang="en-US" sz="1800" b="1" dirty="0" smtClean="0"/>
              <a:t>Core samples: </a:t>
            </a:r>
            <a:r>
              <a:rPr lang="en-US" sz="1800" dirty="0" smtClean="0"/>
              <a:t>cylindrical sections of rocks in a penetrated wellbore. 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Subsurface Data for Process-Based Geologic Modeling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0" y="3663062"/>
            <a:ext cx="2977960" cy="18522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/>
          <a:stretch/>
        </p:blipFill>
        <p:spPr>
          <a:xfrm>
            <a:off x="4403922" y="3629122"/>
            <a:ext cx="1464026" cy="1886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00" y="3607382"/>
            <a:ext cx="1291102" cy="19079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810" y="3262675"/>
            <a:ext cx="4278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                     Seismic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2401" y="3262675"/>
            <a:ext cx="4278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                     Well Log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8563" y="3262675"/>
            <a:ext cx="4278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                     Core</a:t>
            </a:r>
          </a:p>
        </p:txBody>
      </p:sp>
    </p:spTree>
    <p:extLst>
      <p:ext uri="{BB962C8B-B14F-4D97-AF65-F5344CB8AC3E}">
        <p14:creationId xmlns:p14="http://schemas.microsoft.com/office/powerpoint/2010/main" val="198077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4810" y="1173192"/>
            <a:ext cx="8264215" cy="48740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Inputs to describe the layers and their physical properties spatially.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Inputs related to the geologic processes in the past.</a:t>
            </a:r>
            <a:endParaRPr lang="en-US" sz="1800" dirty="0"/>
          </a:p>
          <a:p>
            <a:pPr lvl="0"/>
            <a:r>
              <a:rPr lang="en-US" sz="1800" dirty="0" smtClean="0"/>
              <a:t>Integrating data of different scales.</a:t>
            </a:r>
            <a:endParaRPr lang="en-US" sz="1800" dirty="0"/>
          </a:p>
          <a:p>
            <a:pPr lvl="0"/>
            <a:r>
              <a:rPr lang="en-US" sz="1800" dirty="0" smtClean="0"/>
              <a:t>Solving coupled equations of the physics of the system.</a:t>
            </a:r>
            <a:endParaRPr lang="en-US" sz="1800" dirty="0"/>
          </a:p>
          <a:p>
            <a:pPr marL="0" lvl="0" indent="0">
              <a:spcBef>
                <a:spcPts val="0"/>
              </a:spcBef>
              <a:buNone/>
            </a:pPr>
            <a:endParaRPr lang="en-US" sz="1800" dirty="0">
              <a:solidFill>
                <a:srgbClr val="676A6E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A3E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Constructing Process-Based Geologic Models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2863" y="5848709"/>
            <a:ext cx="120770" cy="100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3429" y="5846869"/>
            <a:ext cx="120770" cy="100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4810" y="2786901"/>
            <a:ext cx="4278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                     Seismic Data</a:t>
            </a:r>
          </a:p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spatially extensive; coarse resolution 15-30 m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0947" y="2805484"/>
            <a:ext cx="4278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                  Well Log Data</a:t>
            </a:r>
          </a:p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Spatially limited; fine resolution 15 cm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0" y="3410465"/>
            <a:ext cx="3731773" cy="243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/>
          <a:stretch/>
        </p:blipFill>
        <p:spPr>
          <a:xfrm>
            <a:off x="4859165" y="3383616"/>
            <a:ext cx="2494428" cy="250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44810" y="988795"/>
            <a:ext cx="8264215" cy="45667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/>
              <a:t>Comparing models with available data (i.e., various types of data).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Giving validity to models.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Requiring iterative adjustment of model parameters.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Calibrating Process-Based Geologic Models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" r="51108" b="51863"/>
          <a:stretch/>
        </p:blipFill>
        <p:spPr>
          <a:xfrm>
            <a:off x="1158295" y="2669721"/>
            <a:ext cx="3158332" cy="3023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19" r="50468" b="4461"/>
          <a:stretch/>
        </p:blipFill>
        <p:spPr>
          <a:xfrm>
            <a:off x="4912985" y="2596244"/>
            <a:ext cx="3267188" cy="302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12985" y="2544315"/>
            <a:ext cx="276853" cy="1951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0" t="96881" r="16851" b="125"/>
          <a:stretch/>
        </p:blipFill>
        <p:spPr>
          <a:xfrm>
            <a:off x="3770110" y="5676173"/>
            <a:ext cx="1613614" cy="1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Process-Based Geologic  Modeling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4810" y="1098861"/>
            <a:ext cx="7933071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33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Many manual inputs including:</a:t>
            </a:r>
            <a:endParaRPr lang="en-US" b="1" dirty="0">
              <a:solidFill>
                <a:srgbClr val="00833E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Maps </a:t>
            </a:r>
            <a:r>
              <a:rPr lang="en-US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(e.g., layers geometry)</a:t>
            </a:r>
            <a:endParaRPr lang="en-US" dirty="0">
              <a:solidFill>
                <a:srgbClr val="676A6E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Rock </a:t>
            </a:r>
            <a:r>
              <a:rPr lang="en-US" dirty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properties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Parameters related to geologic processes</a:t>
            </a:r>
            <a:endParaRPr lang="en-US" dirty="0">
              <a:solidFill>
                <a:srgbClr val="676A6E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Boundary conditions (e.g., sea level in geologic time)</a:t>
            </a:r>
            <a:endParaRPr lang="en-US" b="1" dirty="0">
              <a:solidFill>
                <a:srgbClr val="00833E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33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Sparse calibration data at different scales:</a:t>
            </a:r>
            <a:endParaRPr lang="en-US" dirty="0" smtClean="0"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Trebuchet MS" panose="020B0603020202020204" pitchFamily="34" charset="0"/>
                <a:ea typeface="Calibri" panose="020F0502020204030204" pitchFamily="34" charset="0"/>
              </a:rPr>
              <a:t>Wells and core data (spatially limited, high vertical resolution)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Trebuchet MS" panose="020B0603020202020204" pitchFamily="34" charset="0"/>
                <a:ea typeface="Calibri" panose="020F0502020204030204" pitchFamily="34" charset="0"/>
              </a:rPr>
              <a:t>Seismic data (spatially continuous, low vertical resolution)</a:t>
            </a:r>
          </a:p>
          <a:p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9" y="3503798"/>
            <a:ext cx="3390705" cy="2545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"/>
          <a:stretch/>
        </p:blipFill>
        <p:spPr>
          <a:xfrm>
            <a:off x="4258120" y="3503798"/>
            <a:ext cx="1975444" cy="2545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50" y="3503798"/>
            <a:ext cx="1672220" cy="25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1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Process-Based Geologic  Modeling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4809" y="1098861"/>
            <a:ext cx="7933071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33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Time consuming process that demands manpower: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Many manual inputs</a:t>
            </a:r>
            <a:endParaRPr lang="en-US" dirty="0">
              <a:solidFill>
                <a:srgbClr val="676A6E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Computationally demanding simulation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Iterations are typically necessary for calibration</a:t>
            </a:r>
            <a:endParaRPr lang="en-US" b="1" dirty="0" smtClean="0">
              <a:solidFill>
                <a:srgbClr val="00833E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833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The models are associated with inherent uncertainty: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Input parameters related to the geologic history</a:t>
            </a:r>
            <a:endParaRPr lang="en-US" dirty="0">
              <a:solidFill>
                <a:srgbClr val="676A6E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Uncertainty in present day data (e.g., seismic depth maps</a:t>
            </a:r>
            <a:r>
              <a:rPr lang="en-US" sz="2400" dirty="0" smtClean="0">
                <a:solidFill>
                  <a:srgbClr val="676A6E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)</a:t>
            </a:r>
            <a:endParaRPr lang="en-US" sz="2400" dirty="0">
              <a:solidFill>
                <a:srgbClr val="676A6E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endParaRPr lang="en-US" sz="2400" b="1" dirty="0" smtClean="0">
              <a:solidFill>
                <a:srgbClr val="00833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b="1" dirty="0">
              <a:solidFill>
                <a:srgbClr val="00833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269396" y="3886038"/>
            <a:ext cx="510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10000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269396" y="4346269"/>
            <a:ext cx="510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20000</a:t>
            </a:r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1269396" y="4832266"/>
            <a:ext cx="510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30000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546009" y="4509083"/>
            <a:ext cx="1169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Depth (</a:t>
            </a:r>
            <a:r>
              <a:rPr lang="en-US" sz="1200" b="1" dirty="0" err="1" smtClean="0"/>
              <a:t>ft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14" y="3525794"/>
            <a:ext cx="4039920" cy="22672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69396" y="5302884"/>
            <a:ext cx="510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40000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1895472" y="5793001"/>
            <a:ext cx="178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Velocity Model I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37173" y="5793001"/>
            <a:ext cx="178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Velocity Model II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54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8882" y="355302"/>
            <a:ext cx="8264215" cy="717398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3200" dirty="0"/>
          </a:p>
        </p:txBody>
      </p:sp>
      <p:sp>
        <p:nvSpPr>
          <p:cNvPr id="14" name="Content Placeholder 1"/>
          <p:cNvSpPr>
            <a:spLocks noGrp="1"/>
          </p:cNvSpPr>
          <p:nvPr>
            <p:ph idx="1"/>
          </p:nvPr>
        </p:nvSpPr>
        <p:spPr>
          <a:xfrm>
            <a:off x="444810" y="1258074"/>
            <a:ext cx="8264215" cy="4566704"/>
          </a:xfrm>
        </p:spPr>
        <p:txBody>
          <a:bodyPr/>
          <a:lstStyle/>
          <a:p>
            <a:r>
              <a:rPr lang="en-US" sz="2400" dirty="0" smtClean="0"/>
              <a:t>Basic concepts on hydrocarbon reservoirs.</a:t>
            </a:r>
          </a:p>
          <a:p>
            <a:r>
              <a:rPr lang="en-US" sz="2400" dirty="0" smtClean="0"/>
              <a:t>Process-based geologic modeling.</a:t>
            </a:r>
          </a:p>
          <a:p>
            <a:r>
              <a:rPr lang="en-US" sz="2400" dirty="0" smtClean="0"/>
              <a:t>Process-based geologic modeling workflows.</a:t>
            </a:r>
          </a:p>
          <a:p>
            <a:r>
              <a:rPr lang="en-US" sz="2400" dirty="0" smtClean="0"/>
              <a:t>Challenges in process-based geologic modeling.</a:t>
            </a:r>
          </a:p>
          <a:p>
            <a:r>
              <a:rPr lang="en-US" sz="2400" dirty="0" smtClean="0"/>
              <a:t>Future roadmap.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1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Process-Based Geologic Modeling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107184" y="2541928"/>
            <a:ext cx="2731805" cy="23450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Process-Based Geologic Modeling</a:t>
            </a:r>
          </a:p>
          <a:p>
            <a:pPr algn="ctr"/>
            <a:r>
              <a:rPr lang="en-US" sz="2800" dirty="0" smtClean="0"/>
              <a:t>Platform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180730" y="4771171"/>
            <a:ext cx="1926454" cy="11272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Geomechanical</a:t>
            </a:r>
            <a:r>
              <a:rPr lang="en-US" dirty="0" smtClean="0"/>
              <a:t> Modeling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136064" y="1453662"/>
            <a:ext cx="1926454" cy="11272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Depostional</a:t>
            </a:r>
            <a:r>
              <a:rPr lang="en-US" dirty="0" smtClean="0"/>
              <a:t> Modeling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838989" y="4771171"/>
            <a:ext cx="1926454" cy="11272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Calibration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838989" y="1453662"/>
            <a:ext cx="1926454" cy="11272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Diagenetic Modeling 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07184" y="2580906"/>
            <a:ext cx="315954" cy="326418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27" idx="7"/>
          </p:cNvCxnSpPr>
          <p:nvPr/>
        </p:nvCxnSpPr>
        <p:spPr>
          <a:xfrm flipH="1">
            <a:off x="5438925" y="2580906"/>
            <a:ext cx="400064" cy="304445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07184" y="4525337"/>
            <a:ext cx="315954" cy="249184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533292" y="4466726"/>
            <a:ext cx="305697" cy="307795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44809" y="481447"/>
            <a:ext cx="793307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76A6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Integration of various models.</a:t>
            </a:r>
          </a:p>
          <a:p>
            <a:endParaRPr lang="en-US" sz="2400" b="1" dirty="0" smtClean="0">
              <a:solidFill>
                <a:srgbClr val="00833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b="1" dirty="0">
              <a:solidFill>
                <a:srgbClr val="00833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305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Next: Automate Integrated Process-Based Geologic Models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444500" y="1164566"/>
            <a:ext cx="4764002" cy="420624"/>
          </a:xfrm>
          <a:custGeom>
            <a:avLst/>
            <a:gdLst>
              <a:gd name="connsiteX0" fmla="*/ 0 w 4764002"/>
              <a:gd name="connsiteY0" fmla="*/ 70105 h 420624"/>
              <a:gd name="connsiteX1" fmla="*/ 70105 w 4764002"/>
              <a:gd name="connsiteY1" fmla="*/ 0 h 420624"/>
              <a:gd name="connsiteX2" fmla="*/ 4693897 w 4764002"/>
              <a:gd name="connsiteY2" fmla="*/ 0 h 420624"/>
              <a:gd name="connsiteX3" fmla="*/ 4764002 w 4764002"/>
              <a:gd name="connsiteY3" fmla="*/ 70105 h 420624"/>
              <a:gd name="connsiteX4" fmla="*/ 4764002 w 4764002"/>
              <a:gd name="connsiteY4" fmla="*/ 350519 h 420624"/>
              <a:gd name="connsiteX5" fmla="*/ 4693897 w 4764002"/>
              <a:gd name="connsiteY5" fmla="*/ 420624 h 420624"/>
              <a:gd name="connsiteX6" fmla="*/ 70105 w 4764002"/>
              <a:gd name="connsiteY6" fmla="*/ 420624 h 420624"/>
              <a:gd name="connsiteX7" fmla="*/ 0 w 4764002"/>
              <a:gd name="connsiteY7" fmla="*/ 350519 h 420624"/>
              <a:gd name="connsiteX8" fmla="*/ 0 w 4764002"/>
              <a:gd name="connsiteY8" fmla="*/ 70105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4002" h="420624">
                <a:moveTo>
                  <a:pt x="0" y="70105"/>
                </a:moveTo>
                <a:cubicBezTo>
                  <a:pt x="0" y="31387"/>
                  <a:pt x="31387" y="0"/>
                  <a:pt x="70105" y="0"/>
                </a:cubicBezTo>
                <a:lnTo>
                  <a:pt x="4693897" y="0"/>
                </a:lnTo>
                <a:cubicBezTo>
                  <a:pt x="4732615" y="0"/>
                  <a:pt x="4764002" y="31387"/>
                  <a:pt x="4764002" y="70105"/>
                </a:cubicBezTo>
                <a:lnTo>
                  <a:pt x="4764002" y="350519"/>
                </a:lnTo>
                <a:cubicBezTo>
                  <a:pt x="4764002" y="389237"/>
                  <a:pt x="4732615" y="420624"/>
                  <a:pt x="4693897" y="420624"/>
                </a:cubicBezTo>
                <a:lnTo>
                  <a:pt x="70105" y="420624"/>
                </a:lnTo>
                <a:cubicBezTo>
                  <a:pt x="31387" y="420624"/>
                  <a:pt x="0" y="389237"/>
                  <a:pt x="0" y="350519"/>
                </a:cubicBezTo>
                <a:lnTo>
                  <a:pt x="0" y="7010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973" tIns="111973" rIns="111973" bIns="111973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Constructing Models</a:t>
            </a:r>
            <a:endParaRPr lang="en-US" sz="2400" kern="1200" dirty="0"/>
          </a:p>
        </p:txBody>
      </p:sp>
      <p:sp>
        <p:nvSpPr>
          <p:cNvPr id="7" name="Freeform 6"/>
          <p:cNvSpPr/>
          <p:nvPr/>
        </p:nvSpPr>
        <p:spPr>
          <a:xfrm>
            <a:off x="444500" y="1622633"/>
            <a:ext cx="8264525" cy="588912"/>
          </a:xfrm>
          <a:custGeom>
            <a:avLst/>
            <a:gdLst>
              <a:gd name="connsiteX0" fmla="*/ 0 w 8264525"/>
              <a:gd name="connsiteY0" fmla="*/ 0 h 588912"/>
              <a:gd name="connsiteX1" fmla="*/ 8264525 w 8264525"/>
              <a:gd name="connsiteY1" fmla="*/ 0 h 588912"/>
              <a:gd name="connsiteX2" fmla="*/ 8264525 w 8264525"/>
              <a:gd name="connsiteY2" fmla="*/ 588912 h 588912"/>
              <a:gd name="connsiteX3" fmla="*/ 0 w 8264525"/>
              <a:gd name="connsiteY3" fmla="*/ 588912 h 588912"/>
              <a:gd name="connsiteX4" fmla="*/ 0 w 8264525"/>
              <a:gd name="connsiteY4" fmla="*/ 0 h 58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4525" h="588912">
                <a:moveTo>
                  <a:pt x="0" y="0"/>
                </a:moveTo>
                <a:lnTo>
                  <a:pt x="8264525" y="0"/>
                </a:lnTo>
                <a:lnTo>
                  <a:pt x="8264525" y="588912"/>
                </a:lnTo>
                <a:lnTo>
                  <a:pt x="0" y="588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2399" tIns="20320" rIns="113792" bIns="20320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sz="1600" kern="1200" dirty="0" smtClean="0"/>
              <a:t>Constructs new models with already established workflows.</a:t>
            </a:r>
            <a:endParaRPr lang="en-US" sz="1600" kern="1200" dirty="0"/>
          </a:p>
        </p:txBody>
      </p:sp>
      <p:sp>
        <p:nvSpPr>
          <p:cNvPr id="10" name="Freeform 9"/>
          <p:cNvSpPr/>
          <p:nvPr/>
        </p:nvSpPr>
        <p:spPr>
          <a:xfrm>
            <a:off x="444830" y="1949145"/>
            <a:ext cx="4764002" cy="420624"/>
          </a:xfrm>
          <a:custGeom>
            <a:avLst/>
            <a:gdLst>
              <a:gd name="connsiteX0" fmla="*/ 0 w 4764002"/>
              <a:gd name="connsiteY0" fmla="*/ 70105 h 420624"/>
              <a:gd name="connsiteX1" fmla="*/ 70105 w 4764002"/>
              <a:gd name="connsiteY1" fmla="*/ 0 h 420624"/>
              <a:gd name="connsiteX2" fmla="*/ 4693897 w 4764002"/>
              <a:gd name="connsiteY2" fmla="*/ 0 h 420624"/>
              <a:gd name="connsiteX3" fmla="*/ 4764002 w 4764002"/>
              <a:gd name="connsiteY3" fmla="*/ 70105 h 420624"/>
              <a:gd name="connsiteX4" fmla="*/ 4764002 w 4764002"/>
              <a:gd name="connsiteY4" fmla="*/ 350519 h 420624"/>
              <a:gd name="connsiteX5" fmla="*/ 4693897 w 4764002"/>
              <a:gd name="connsiteY5" fmla="*/ 420624 h 420624"/>
              <a:gd name="connsiteX6" fmla="*/ 70105 w 4764002"/>
              <a:gd name="connsiteY6" fmla="*/ 420624 h 420624"/>
              <a:gd name="connsiteX7" fmla="*/ 0 w 4764002"/>
              <a:gd name="connsiteY7" fmla="*/ 350519 h 420624"/>
              <a:gd name="connsiteX8" fmla="*/ 0 w 4764002"/>
              <a:gd name="connsiteY8" fmla="*/ 70105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4002" h="420624">
                <a:moveTo>
                  <a:pt x="0" y="70105"/>
                </a:moveTo>
                <a:cubicBezTo>
                  <a:pt x="0" y="31387"/>
                  <a:pt x="31387" y="0"/>
                  <a:pt x="70105" y="0"/>
                </a:cubicBezTo>
                <a:lnTo>
                  <a:pt x="4693897" y="0"/>
                </a:lnTo>
                <a:cubicBezTo>
                  <a:pt x="4732615" y="0"/>
                  <a:pt x="4764002" y="31387"/>
                  <a:pt x="4764002" y="70105"/>
                </a:cubicBezTo>
                <a:lnTo>
                  <a:pt x="4764002" y="350519"/>
                </a:lnTo>
                <a:cubicBezTo>
                  <a:pt x="4764002" y="389237"/>
                  <a:pt x="4732615" y="420624"/>
                  <a:pt x="4693897" y="420624"/>
                </a:cubicBezTo>
                <a:lnTo>
                  <a:pt x="70105" y="420624"/>
                </a:lnTo>
                <a:cubicBezTo>
                  <a:pt x="31387" y="420624"/>
                  <a:pt x="0" y="389237"/>
                  <a:pt x="0" y="350519"/>
                </a:cubicBezTo>
                <a:lnTo>
                  <a:pt x="0" y="7010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69105"/>
              <a:satOff val="-24178"/>
              <a:lumOff val="-539"/>
              <a:alphaOff val="0"/>
            </a:schemeClr>
          </a:fillRef>
          <a:effectRef idx="0">
            <a:schemeClr val="accent4">
              <a:hueOff val="269105"/>
              <a:satOff val="-24178"/>
              <a:lumOff val="-53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973" tIns="111973" rIns="111973" bIns="111973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Calibrating Models</a:t>
            </a:r>
            <a:endParaRPr lang="en-US" sz="24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444500" y="2335716"/>
            <a:ext cx="8264525" cy="530922"/>
          </a:xfrm>
          <a:custGeom>
            <a:avLst/>
            <a:gdLst>
              <a:gd name="connsiteX0" fmla="*/ 0 w 8264525"/>
              <a:gd name="connsiteY0" fmla="*/ 0 h 530922"/>
              <a:gd name="connsiteX1" fmla="*/ 8264525 w 8264525"/>
              <a:gd name="connsiteY1" fmla="*/ 0 h 530922"/>
              <a:gd name="connsiteX2" fmla="*/ 8264525 w 8264525"/>
              <a:gd name="connsiteY2" fmla="*/ 530922 h 530922"/>
              <a:gd name="connsiteX3" fmla="*/ 0 w 8264525"/>
              <a:gd name="connsiteY3" fmla="*/ 530922 h 530922"/>
              <a:gd name="connsiteX4" fmla="*/ 0 w 8264525"/>
              <a:gd name="connsiteY4" fmla="*/ 0 h 53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4525" h="530922">
                <a:moveTo>
                  <a:pt x="0" y="0"/>
                </a:moveTo>
                <a:lnTo>
                  <a:pt x="8264525" y="0"/>
                </a:lnTo>
                <a:lnTo>
                  <a:pt x="8264525" y="530922"/>
                </a:lnTo>
                <a:lnTo>
                  <a:pt x="0" y="5309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2399" tIns="20320" rIns="113792" bIns="20320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sz="1600" kern="1200" dirty="0" smtClean="0"/>
              <a:t>Calibrates</a:t>
            </a:r>
            <a:r>
              <a:rPr lang="en-US" sz="1600" kern="1200" baseline="0" dirty="0" smtClean="0"/>
              <a:t> existing models constantly to acquired data.</a:t>
            </a:r>
            <a:endParaRPr lang="en-US" sz="16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444830" y="2653420"/>
            <a:ext cx="4764002" cy="420624"/>
          </a:xfrm>
          <a:custGeom>
            <a:avLst/>
            <a:gdLst>
              <a:gd name="connsiteX0" fmla="*/ 0 w 4764002"/>
              <a:gd name="connsiteY0" fmla="*/ 70105 h 420624"/>
              <a:gd name="connsiteX1" fmla="*/ 70105 w 4764002"/>
              <a:gd name="connsiteY1" fmla="*/ 0 h 420624"/>
              <a:gd name="connsiteX2" fmla="*/ 4693897 w 4764002"/>
              <a:gd name="connsiteY2" fmla="*/ 0 h 420624"/>
              <a:gd name="connsiteX3" fmla="*/ 4764002 w 4764002"/>
              <a:gd name="connsiteY3" fmla="*/ 70105 h 420624"/>
              <a:gd name="connsiteX4" fmla="*/ 4764002 w 4764002"/>
              <a:gd name="connsiteY4" fmla="*/ 350519 h 420624"/>
              <a:gd name="connsiteX5" fmla="*/ 4693897 w 4764002"/>
              <a:gd name="connsiteY5" fmla="*/ 420624 h 420624"/>
              <a:gd name="connsiteX6" fmla="*/ 70105 w 4764002"/>
              <a:gd name="connsiteY6" fmla="*/ 420624 h 420624"/>
              <a:gd name="connsiteX7" fmla="*/ 0 w 4764002"/>
              <a:gd name="connsiteY7" fmla="*/ 350519 h 420624"/>
              <a:gd name="connsiteX8" fmla="*/ 0 w 4764002"/>
              <a:gd name="connsiteY8" fmla="*/ 70105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4002" h="420624">
                <a:moveTo>
                  <a:pt x="0" y="70105"/>
                </a:moveTo>
                <a:cubicBezTo>
                  <a:pt x="0" y="31387"/>
                  <a:pt x="31387" y="0"/>
                  <a:pt x="70105" y="0"/>
                </a:cubicBezTo>
                <a:lnTo>
                  <a:pt x="4693897" y="0"/>
                </a:lnTo>
                <a:cubicBezTo>
                  <a:pt x="4732615" y="0"/>
                  <a:pt x="4764002" y="31387"/>
                  <a:pt x="4764002" y="70105"/>
                </a:cubicBezTo>
                <a:lnTo>
                  <a:pt x="4764002" y="350519"/>
                </a:lnTo>
                <a:cubicBezTo>
                  <a:pt x="4764002" y="389237"/>
                  <a:pt x="4732615" y="420624"/>
                  <a:pt x="4693897" y="420624"/>
                </a:cubicBezTo>
                <a:lnTo>
                  <a:pt x="70105" y="420624"/>
                </a:lnTo>
                <a:cubicBezTo>
                  <a:pt x="31387" y="420624"/>
                  <a:pt x="0" y="389237"/>
                  <a:pt x="0" y="350519"/>
                </a:cubicBezTo>
                <a:lnTo>
                  <a:pt x="0" y="7010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538210"/>
              <a:satOff val="-48357"/>
              <a:lumOff val="-1078"/>
              <a:alphaOff val="0"/>
            </a:schemeClr>
          </a:fillRef>
          <a:effectRef idx="0">
            <a:schemeClr val="accent4">
              <a:hueOff val="538210"/>
              <a:satOff val="-48357"/>
              <a:lumOff val="-107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973" tIns="111973" rIns="111973" bIns="111973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Integration</a:t>
            </a:r>
            <a:endParaRPr lang="en-US" sz="24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44500" y="2988062"/>
            <a:ext cx="8264525" cy="761016"/>
          </a:xfrm>
          <a:custGeom>
            <a:avLst/>
            <a:gdLst>
              <a:gd name="connsiteX0" fmla="*/ 0 w 8264525"/>
              <a:gd name="connsiteY0" fmla="*/ 0 h 761016"/>
              <a:gd name="connsiteX1" fmla="*/ 8264525 w 8264525"/>
              <a:gd name="connsiteY1" fmla="*/ 0 h 761016"/>
              <a:gd name="connsiteX2" fmla="*/ 8264525 w 8264525"/>
              <a:gd name="connsiteY2" fmla="*/ 761016 h 761016"/>
              <a:gd name="connsiteX3" fmla="*/ 0 w 8264525"/>
              <a:gd name="connsiteY3" fmla="*/ 761016 h 761016"/>
              <a:gd name="connsiteX4" fmla="*/ 0 w 8264525"/>
              <a:gd name="connsiteY4" fmla="*/ 0 h 76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4525" h="761016">
                <a:moveTo>
                  <a:pt x="0" y="0"/>
                </a:moveTo>
                <a:lnTo>
                  <a:pt x="8264525" y="0"/>
                </a:lnTo>
                <a:lnTo>
                  <a:pt x="8264525" y="761016"/>
                </a:lnTo>
                <a:lnTo>
                  <a:pt x="0" y="761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2399" tIns="20320" rIns="113792" bIns="20320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sz="1600" kern="1200" dirty="0" smtClean="0"/>
              <a:t>Integration of different geological models.</a:t>
            </a:r>
            <a:endParaRPr lang="en-US" sz="16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444830" y="3430049"/>
            <a:ext cx="4764002" cy="420624"/>
          </a:xfrm>
          <a:custGeom>
            <a:avLst/>
            <a:gdLst>
              <a:gd name="connsiteX0" fmla="*/ 0 w 4764002"/>
              <a:gd name="connsiteY0" fmla="*/ 70105 h 420624"/>
              <a:gd name="connsiteX1" fmla="*/ 70105 w 4764002"/>
              <a:gd name="connsiteY1" fmla="*/ 0 h 420624"/>
              <a:gd name="connsiteX2" fmla="*/ 4693897 w 4764002"/>
              <a:gd name="connsiteY2" fmla="*/ 0 h 420624"/>
              <a:gd name="connsiteX3" fmla="*/ 4764002 w 4764002"/>
              <a:gd name="connsiteY3" fmla="*/ 70105 h 420624"/>
              <a:gd name="connsiteX4" fmla="*/ 4764002 w 4764002"/>
              <a:gd name="connsiteY4" fmla="*/ 350519 h 420624"/>
              <a:gd name="connsiteX5" fmla="*/ 4693897 w 4764002"/>
              <a:gd name="connsiteY5" fmla="*/ 420624 h 420624"/>
              <a:gd name="connsiteX6" fmla="*/ 70105 w 4764002"/>
              <a:gd name="connsiteY6" fmla="*/ 420624 h 420624"/>
              <a:gd name="connsiteX7" fmla="*/ 0 w 4764002"/>
              <a:gd name="connsiteY7" fmla="*/ 350519 h 420624"/>
              <a:gd name="connsiteX8" fmla="*/ 0 w 4764002"/>
              <a:gd name="connsiteY8" fmla="*/ 70105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4002" h="420624">
                <a:moveTo>
                  <a:pt x="0" y="70105"/>
                </a:moveTo>
                <a:cubicBezTo>
                  <a:pt x="0" y="31387"/>
                  <a:pt x="31387" y="0"/>
                  <a:pt x="70105" y="0"/>
                </a:cubicBezTo>
                <a:lnTo>
                  <a:pt x="4693897" y="0"/>
                </a:lnTo>
                <a:cubicBezTo>
                  <a:pt x="4732615" y="0"/>
                  <a:pt x="4764002" y="31387"/>
                  <a:pt x="4764002" y="70105"/>
                </a:cubicBezTo>
                <a:lnTo>
                  <a:pt x="4764002" y="350519"/>
                </a:lnTo>
                <a:cubicBezTo>
                  <a:pt x="4764002" y="389237"/>
                  <a:pt x="4732615" y="420624"/>
                  <a:pt x="4693897" y="420624"/>
                </a:cubicBezTo>
                <a:lnTo>
                  <a:pt x="70105" y="420624"/>
                </a:lnTo>
                <a:cubicBezTo>
                  <a:pt x="31387" y="420624"/>
                  <a:pt x="0" y="389237"/>
                  <a:pt x="0" y="350519"/>
                </a:cubicBezTo>
                <a:lnTo>
                  <a:pt x="0" y="7010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807315"/>
              <a:satOff val="-72535"/>
              <a:lumOff val="-1617"/>
              <a:alphaOff val="0"/>
            </a:schemeClr>
          </a:fillRef>
          <a:effectRef idx="0">
            <a:schemeClr val="accent4">
              <a:hueOff val="807315"/>
              <a:satOff val="-72535"/>
              <a:lumOff val="-161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973" tIns="111973" rIns="111973" bIns="111973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Performing sensitivity analysis</a:t>
            </a:r>
            <a:endParaRPr lang="en-US" sz="24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444500" y="3871680"/>
            <a:ext cx="8264525" cy="472431"/>
          </a:xfrm>
          <a:custGeom>
            <a:avLst/>
            <a:gdLst>
              <a:gd name="connsiteX0" fmla="*/ 0 w 8264525"/>
              <a:gd name="connsiteY0" fmla="*/ 0 h 472431"/>
              <a:gd name="connsiteX1" fmla="*/ 8264525 w 8264525"/>
              <a:gd name="connsiteY1" fmla="*/ 0 h 472431"/>
              <a:gd name="connsiteX2" fmla="*/ 8264525 w 8264525"/>
              <a:gd name="connsiteY2" fmla="*/ 472431 h 472431"/>
              <a:gd name="connsiteX3" fmla="*/ 0 w 8264525"/>
              <a:gd name="connsiteY3" fmla="*/ 472431 h 472431"/>
              <a:gd name="connsiteX4" fmla="*/ 0 w 8264525"/>
              <a:gd name="connsiteY4" fmla="*/ 0 h 47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4525" h="472431">
                <a:moveTo>
                  <a:pt x="0" y="0"/>
                </a:moveTo>
                <a:lnTo>
                  <a:pt x="8264525" y="0"/>
                </a:lnTo>
                <a:lnTo>
                  <a:pt x="8264525" y="472431"/>
                </a:lnTo>
                <a:lnTo>
                  <a:pt x="0" y="4724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2399" tIns="20320" rIns="113792" bIns="20320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sz="1600" kern="1200" dirty="0" smtClean="0"/>
              <a:t>Test model sensitivity to certain input parameters.</a:t>
            </a:r>
            <a:endParaRPr lang="en-US" sz="1600" kern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9" t="13542" r="1302" b="12841"/>
          <a:stretch/>
        </p:blipFill>
        <p:spPr>
          <a:xfrm>
            <a:off x="1975758" y="4206678"/>
            <a:ext cx="4167134" cy="18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3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53554"/>
              </p:ext>
            </p:extLst>
          </p:nvPr>
        </p:nvGraphicFramePr>
        <p:xfrm>
          <a:off x="444500" y="948906"/>
          <a:ext cx="8264525" cy="5097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Rewards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62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dirty="0" smtClean="0">
                <a:hlinkClick r:id="rId2"/>
              </a:rPr>
              <a:t>Wisam.kawai@Aramco.com</a:t>
            </a:r>
            <a:endParaRPr lang="en-US" sz="1800" dirty="0" smtClean="0">
              <a:hlinkClick r:id="rId3"/>
            </a:endParaRPr>
          </a:p>
          <a:p>
            <a:pPr marL="0" indent="0" algn="ctr">
              <a:buNone/>
            </a:pPr>
            <a:r>
              <a:rPr lang="en-US" sz="1800" dirty="0" smtClean="0">
                <a:hlinkClick r:id="rId3"/>
              </a:rPr>
              <a:t>Lama.abualsaud@Aramco.com</a:t>
            </a:r>
            <a:endParaRPr lang="en-US" sz="18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For any questions: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10" y="2902788"/>
            <a:ext cx="3075317" cy="307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3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6" t="189" r="50826" b="54597"/>
          <a:stretch/>
        </p:blipFill>
        <p:spPr>
          <a:xfrm>
            <a:off x="6354093" y="2621270"/>
            <a:ext cx="2505235" cy="21943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8882" y="355302"/>
            <a:ext cx="8264215" cy="71739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Rocks Containing Hydrocarbons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68286" y="2373366"/>
            <a:ext cx="2373722" cy="2278828"/>
            <a:chOff x="3613010" y="905140"/>
            <a:chExt cx="2373722" cy="2278828"/>
          </a:xfrm>
        </p:grpSpPr>
        <p:sp>
          <p:nvSpPr>
            <p:cNvPr id="10" name="TextBox 9"/>
            <p:cNvSpPr txBox="1"/>
            <p:nvPr/>
          </p:nvSpPr>
          <p:spPr>
            <a:xfrm>
              <a:off x="3613010" y="905140"/>
              <a:ext cx="237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Oil is hosted in rocks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718639" y="1292891"/>
              <a:ext cx="0" cy="60384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763270" y="1948994"/>
              <a:ext cx="1910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Rocks have </a:t>
              </a:r>
              <a:r>
                <a:rPr lang="en-US" u="sng" dirty="0" smtClean="0"/>
                <a:t>voids</a:t>
              </a:r>
              <a:endParaRPr lang="en-US" u="sng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35551" y="2426743"/>
              <a:ext cx="1475117" cy="75722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Porosity</a:t>
              </a:r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4" y="2741531"/>
            <a:ext cx="2773431" cy="19538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2" y="2360684"/>
            <a:ext cx="3050216" cy="258653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988905" y="3653950"/>
            <a:ext cx="1480757" cy="116168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444810" y="1480499"/>
            <a:ext cx="8264215" cy="4566704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lvl1pPr marL="230188" indent="-230188" algn="l" defTabSz="457200" rtl="0" eaLnBrk="1" latinLnBrk="0" hangingPunct="1"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4025" indent="-223838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30188" algn="l" defTabSz="457200" rtl="0" eaLnBrk="1" latinLnBrk="0" hangingPunct="1"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188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30188" algn="l" defTabSz="457200" rtl="0" eaLnBrk="1" latinLnBrk="0" hangingPunct="1">
              <a:spcBef>
                <a:spcPts val="6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Aggregates of solid fragments with voids in between.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3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Accumulations of hydrocarbon are found in layers of porous rocks known as reservoirs.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Hydrocarbon in the Subsurface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93"/>
          <a:stretch/>
        </p:blipFill>
        <p:spPr>
          <a:xfrm>
            <a:off x="1260400" y="2215243"/>
            <a:ext cx="6110323" cy="30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Successful production of hydrocarbons requires characterizing the reservoirs.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Hydrocarbon Reservoirs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743200" y="1918572"/>
            <a:ext cx="2817341" cy="166404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Reservoir Characterization</a:t>
            </a:r>
            <a:endParaRPr lang="en-US" dirty="0"/>
          </a:p>
        </p:txBody>
      </p:sp>
      <p:cxnSp>
        <p:nvCxnSpPr>
          <p:cNvPr id="8" name="Straight Connector 7"/>
          <p:cNvCxnSpPr>
            <a:stCxn id="6" idx="2"/>
          </p:cNvCxnSpPr>
          <p:nvPr/>
        </p:nvCxnSpPr>
        <p:spPr>
          <a:xfrm flipH="1" flipV="1">
            <a:off x="1408670" y="2750593"/>
            <a:ext cx="1334530" cy="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560541" y="2750593"/>
            <a:ext cx="1334530" cy="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08670" y="2725879"/>
            <a:ext cx="0" cy="83202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82702" y="2754709"/>
            <a:ext cx="0" cy="832022"/>
          </a:xfrm>
          <a:prstGeom prst="straightConnector1">
            <a:avLst/>
          </a:prstGeom>
          <a:ln w="571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8681" y="3540581"/>
            <a:ext cx="1744716" cy="61044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23870" y="3557901"/>
            <a:ext cx="1744716" cy="61044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Quality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3" idx="2"/>
          </p:cNvCxnSpPr>
          <p:nvPr/>
        </p:nvCxnSpPr>
        <p:spPr>
          <a:xfrm>
            <a:off x="1421039" y="4151026"/>
            <a:ext cx="0" cy="528066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903305" y="4171618"/>
            <a:ext cx="0" cy="528066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4810" y="4679092"/>
            <a:ext cx="2158347" cy="108739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Rock types &amp; their spatial extent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803528" y="4683300"/>
            <a:ext cx="2158347" cy="108739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Pore volume &amp; pore connectivity (permeability)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2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42008" y="5702060"/>
            <a:ext cx="1423358" cy="3191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Impact of Characterizing </a:t>
            </a:r>
            <a:r>
              <a:rPr lang="en-US" dirty="0"/>
              <a:t>Hydrocarbon Reservoirs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55272" y="1200150"/>
            <a:ext cx="2139043" cy="1143000"/>
          </a:xfrm>
          <a:prstGeom prst="roundRect">
            <a:avLst/>
          </a:prstGeom>
          <a:solidFill>
            <a:srgbClr val="0083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Robust Reservoir Characterization 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494315" y="1518557"/>
            <a:ext cx="1518557" cy="38372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12872" y="1200150"/>
            <a:ext cx="2139043" cy="1143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Enhanced Recover and Discovery of Hydrocarbons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73" y="3033602"/>
            <a:ext cx="3781168" cy="2732884"/>
          </a:xfrm>
        </p:spPr>
      </p:pic>
      <p:sp>
        <p:nvSpPr>
          <p:cNvPr id="12" name="TextBox 11"/>
          <p:cNvSpPr txBox="1"/>
          <p:nvPr/>
        </p:nvSpPr>
        <p:spPr>
          <a:xfrm>
            <a:off x="2951372" y="2593569"/>
            <a:ext cx="3745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Where to drill wells ?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7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Hydrocarbon reservoirs are inherently heterogeneous.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Characterizing Hydrocarbon Reservoirs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8" y="2267675"/>
            <a:ext cx="7986584" cy="3098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50" y="2267674"/>
            <a:ext cx="6236042" cy="32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representations of rock types or corresponding physical properties.</a:t>
            </a:r>
          </a:p>
          <a:p>
            <a:r>
              <a:rPr lang="en-US" dirty="0"/>
              <a:t>Vertical and horizontal directions (2D/3D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way to characterize and visualize hydrocarbon reservoirs.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Geologic Models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1" b="710"/>
          <a:stretch/>
        </p:blipFill>
        <p:spPr>
          <a:xfrm>
            <a:off x="2107545" y="3357157"/>
            <a:ext cx="4527612" cy="27501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5210" y="5825262"/>
            <a:ext cx="1145221" cy="2219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42895" y="3490746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2895" y="3722231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895" y="3948354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2895" y="4135514"/>
            <a:ext cx="100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74319" y="3130064"/>
            <a:ext cx="1008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Rock Type</a:t>
            </a:r>
            <a:endParaRPr lang="en-US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75675" r="94330" b="7247"/>
          <a:stretch/>
        </p:blipFill>
        <p:spPr>
          <a:xfrm>
            <a:off x="1077123" y="3511058"/>
            <a:ext cx="269864" cy="8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4809" y="1160902"/>
            <a:ext cx="8264215" cy="4566704"/>
          </a:xfrm>
        </p:spPr>
        <p:txBody>
          <a:bodyPr/>
          <a:lstStyle/>
          <a:p>
            <a:r>
              <a:rPr lang="en-US" sz="1800" dirty="0" smtClean="0"/>
              <a:t>Inverse approach: sensing physical characteristics remotely (uncertain)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1800" dirty="0" smtClean="0"/>
              <a:t>Forward modeling approach: the present is the key to the past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describing interaction of the constituents of a product (less uncertain)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of Geologic Modeling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09" y="1967652"/>
            <a:ext cx="1230540" cy="1299331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2473508" y="2293282"/>
            <a:ext cx="621436" cy="467673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4"/>
          <a:stretch/>
        </p:blipFill>
        <p:spPr>
          <a:xfrm>
            <a:off x="3538409" y="2086252"/>
            <a:ext cx="967250" cy="102093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60699" y="2392357"/>
            <a:ext cx="745725" cy="313736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10" y="4662264"/>
            <a:ext cx="1000996" cy="1048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5" b="12353"/>
          <a:stretch/>
        </p:blipFill>
        <p:spPr>
          <a:xfrm>
            <a:off x="432103" y="4641668"/>
            <a:ext cx="1064901" cy="1026073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1628621" y="4912939"/>
            <a:ext cx="358950" cy="233836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3174638" y="4919540"/>
            <a:ext cx="358950" cy="233836"/>
          </a:xfrm>
          <a:prstGeom prst="mathPlu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07" y="4641668"/>
            <a:ext cx="1150962" cy="104892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960699" y="5029857"/>
            <a:ext cx="745725" cy="313736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21" y="4428250"/>
            <a:ext cx="2179339" cy="14502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58" y="1967652"/>
            <a:ext cx="2179339" cy="14502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085" y="1967652"/>
            <a:ext cx="2278509" cy="144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udi aramco_template">
  <a:themeElements>
    <a:clrScheme name="saudi aramco">
      <a:dk1>
        <a:srgbClr val="676A6E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676A6E"/>
      </a:accent5>
      <a:accent6>
        <a:srgbClr val="808080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YRP Development plan - New template" id="{61C7C9EF-E3BD-4541-9F1E-52ED905E242E}" vid="{DA947B45-AD77-42A5-BC13-1E185A0D77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YRP Development plan - New template</Template>
  <TotalTime>1689</TotalTime>
  <Words>723</Words>
  <Application>Microsoft Office PowerPoint</Application>
  <PresentationFormat>On-screen Show (4:3)</PresentationFormat>
  <Paragraphs>173</Paragraphs>
  <Slides>23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saudi aramco_template</vt:lpstr>
      <vt:lpstr>OVERVEIW: PROCESS-BASED GEOLOGIC MODELS </vt:lpstr>
      <vt:lpstr>Outline</vt:lpstr>
      <vt:lpstr>Rocks Containing Hydrocarbons</vt:lpstr>
      <vt:lpstr>Hydrocarbon in the Subsurface</vt:lpstr>
      <vt:lpstr>Characterizing Hydrocarbon Reservoirs</vt:lpstr>
      <vt:lpstr>Business Impact of Characterizing Hydrocarbon Reservoirs</vt:lpstr>
      <vt:lpstr>Challenges in Characterizing Hydrocarbon Reservoirs</vt:lpstr>
      <vt:lpstr>Geologic Models</vt:lpstr>
      <vt:lpstr>Approaches of Geologic Modeling</vt:lpstr>
      <vt:lpstr>Our Vision: Next Generation Geology</vt:lpstr>
      <vt:lpstr>Deposition</vt:lpstr>
      <vt:lpstr>Diagenesis</vt:lpstr>
      <vt:lpstr>Geomechanics </vt:lpstr>
      <vt:lpstr>Process-Based Geologic Modeling</vt:lpstr>
      <vt:lpstr>Subsurface Data for Process-Based Geologic Modeling</vt:lpstr>
      <vt:lpstr>Constructing Process-Based Geologic Models</vt:lpstr>
      <vt:lpstr>Calibrating Process-Based Geologic Models</vt:lpstr>
      <vt:lpstr>Challenges in Process-Based Geologic  Modeling</vt:lpstr>
      <vt:lpstr>Challenges in Process-Based Geologic  Modeling</vt:lpstr>
      <vt:lpstr>Challenges in Process-Based Geologic Modeling</vt:lpstr>
      <vt:lpstr>Next: Automate Integrated Process-Based Geologic Models </vt:lpstr>
      <vt:lpstr>Rewards</vt:lpstr>
      <vt:lpstr>For any questions: </vt:lpstr>
    </vt:vector>
  </TitlesOfParts>
  <Company>Lippincott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YRP – Status Update</dc:title>
  <dc:creator>Ali Almomin</dc:creator>
  <cp:keywords>Company General Use</cp:keywords>
  <cp:lastModifiedBy>English</cp:lastModifiedBy>
  <cp:revision>224</cp:revision>
  <dcterms:created xsi:type="dcterms:W3CDTF">2016-09-05T21:36:56Z</dcterms:created>
  <dcterms:modified xsi:type="dcterms:W3CDTF">2018-10-25T15:04:24Z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e421bad9-6ce7-42a6-b18f-0bee51d22356</vt:lpwstr>
  </property>
  <property fmtid="{D5CDD505-2E9C-101B-9397-08002B2CF9AE}" pid="3" name="TITUS">
    <vt:lpwstr>&lt;p align="center"&gt;Saudi Aramco: Company General Use&lt;/p&gt;;&lt;p align="center"&gt;Saudi Aramco: Company General Use&lt;/p&gt;;&lt;p align="center"&gt;Saudi Aramco: Company General Use&lt;/p&gt;;&lt;p align="center"&gt;Saudi Aramco: Company General Use&lt;/p&gt;;&lt;p align="center"&gt;Saudi Aramco:</vt:lpwstr>
  </property>
  <property fmtid="{D5CDD505-2E9C-101B-9397-08002B2CF9AE}" pid="4" name="Editor">
    <vt:lpwstr>kawaiwh</vt:lpwstr>
  </property>
  <property fmtid="{D5CDD505-2E9C-101B-9397-08002B2CF9AE}" pid="5" name="Last Modification date">
    <vt:lpwstr>2018-10-10</vt:lpwstr>
  </property>
  <property fmtid="{D5CDD505-2E9C-101B-9397-08002B2CF9AE}" pid="6" name="Last Modification time">
    <vt:lpwstr>12:39:59 PM</vt:lpwstr>
  </property>
  <property fmtid="{D5CDD505-2E9C-101B-9397-08002B2CF9AE}" pid="7" name="Classification">
    <vt:lpwstr>CompanyGeneralUse</vt:lpwstr>
  </property>
</Properties>
</file>